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7"/>
  </p:notesMasterIdLst>
  <p:sldIdLst>
    <p:sldId id="269" r:id="rId2"/>
    <p:sldId id="270" r:id="rId3"/>
    <p:sldId id="273" r:id="rId4"/>
    <p:sldId id="303" r:id="rId5"/>
    <p:sldId id="274" r:id="rId6"/>
    <p:sldId id="271" r:id="rId7"/>
    <p:sldId id="307" r:id="rId8"/>
    <p:sldId id="275" r:id="rId9"/>
    <p:sldId id="278" r:id="rId10"/>
    <p:sldId id="276" r:id="rId11"/>
    <p:sldId id="277" r:id="rId12"/>
    <p:sldId id="306" r:id="rId13"/>
    <p:sldId id="279" r:id="rId14"/>
    <p:sldId id="381" r:id="rId15"/>
    <p:sldId id="382" r:id="rId16"/>
    <p:sldId id="366" r:id="rId17"/>
    <p:sldId id="367" r:id="rId18"/>
    <p:sldId id="368" r:id="rId19"/>
    <p:sldId id="369" r:id="rId20"/>
    <p:sldId id="370" r:id="rId21"/>
    <p:sldId id="371" r:id="rId22"/>
    <p:sldId id="355" r:id="rId23"/>
    <p:sldId id="357" r:id="rId24"/>
    <p:sldId id="323" r:id="rId25"/>
    <p:sldId id="388" r:id="rId26"/>
    <p:sldId id="324" r:id="rId27"/>
    <p:sldId id="309" r:id="rId28"/>
    <p:sldId id="358" r:id="rId29"/>
    <p:sldId id="327" r:id="rId30"/>
    <p:sldId id="380" r:id="rId31"/>
    <p:sldId id="379" r:id="rId32"/>
    <p:sldId id="326" r:id="rId33"/>
    <p:sldId id="362" r:id="rId34"/>
    <p:sldId id="383" r:id="rId35"/>
    <p:sldId id="363" r:id="rId36"/>
    <p:sldId id="384" r:id="rId37"/>
    <p:sldId id="315" r:id="rId38"/>
    <p:sldId id="385" r:id="rId39"/>
    <p:sldId id="386" r:id="rId40"/>
    <p:sldId id="291" r:id="rId41"/>
    <p:sldId id="375" r:id="rId42"/>
    <p:sldId id="376" r:id="rId43"/>
    <p:sldId id="332" r:id="rId44"/>
    <p:sldId id="387" r:id="rId45"/>
    <p:sldId id="346" r:id="rId46"/>
    <p:sldId id="377" r:id="rId47"/>
    <p:sldId id="378" r:id="rId48"/>
    <p:sldId id="339" r:id="rId49"/>
    <p:sldId id="353" r:id="rId50"/>
    <p:sldId id="354" r:id="rId51"/>
    <p:sldId id="364" r:id="rId52"/>
    <p:sldId id="295" r:id="rId53"/>
    <p:sldId id="296" r:id="rId54"/>
    <p:sldId id="297" r:id="rId55"/>
    <p:sldId id="298" r:id="rId56"/>
    <p:sldId id="299" r:id="rId57"/>
    <p:sldId id="294" r:id="rId58"/>
    <p:sldId id="268" r:id="rId59"/>
    <p:sldId id="264" r:id="rId60"/>
    <p:sldId id="265" r:id="rId61"/>
    <p:sldId id="266" r:id="rId62"/>
    <p:sldId id="373" r:id="rId63"/>
    <p:sldId id="372" r:id="rId64"/>
    <p:sldId id="374" r:id="rId65"/>
    <p:sldId id="308" r:id="rId6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5" d="100"/>
          <a:sy n="95" d="100"/>
        </p:scale>
        <p:origin x="-2032"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notesMaster" Target="notesMasters/notesMaster1.xml"/><Relationship Id="rId68" Type="http://schemas.openxmlformats.org/officeDocument/2006/relationships/printerSettings" Target="printerSettings/printerSettings1.bin"/><Relationship Id="rId69" Type="http://schemas.openxmlformats.org/officeDocument/2006/relationships/presProps" Target="presProp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viewProps" Target="viewProps.xml"/><Relationship Id="rId71" Type="http://schemas.openxmlformats.org/officeDocument/2006/relationships/theme" Target="theme/theme1.xml"/><Relationship Id="rId72"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Tim\Dropbox\Kaal%20-%20DPA\NDPA%20Coding%20Sheet%20-%20Version%204.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lineChart>
        <c:grouping val="standard"/>
        <c:varyColors val="0"/>
        <c:ser>
          <c:idx val="0"/>
          <c:order val="0"/>
          <c:tx>
            <c:v>N/DPAs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(2)'!$AC$279:$AC$299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dLbls>
          <c:showLegendKey val="0"/>
          <c:showVal val="0"/>
          <c:showCatName val="0"/>
          <c:showSerName val="0"/>
          <c:showPercent val="0"/>
          <c:showBubbleSize val="0"/>
        </c:dLbls>
        <c:marker val="1"/>
        <c:smooth val="0"/>
        <c:axId val="-2086801160"/>
        <c:axId val="-2086805224"/>
      </c:lineChart>
      <c:catAx>
        <c:axId val="-2086801160"/>
        <c:scaling>
          <c:orientation val="minMax"/>
        </c:scaling>
        <c:delete val="0"/>
        <c:axPos val="b"/>
        <c:numFmt formatCode="General" sourceLinked="1"/>
        <c:majorTickMark val="none"/>
        <c:minorTickMark val="none"/>
        <c:tickLblPos val="nextTo"/>
        <c:crossAx val="-2086805224"/>
        <c:crosses val="autoZero"/>
        <c:auto val="1"/>
        <c:lblAlgn val="ctr"/>
        <c:lblOffset val="100"/>
        <c:noMultiLvlLbl val="0"/>
      </c:catAx>
      <c:valAx>
        <c:axId val="-2086805224"/>
        <c:scaling>
          <c:orientation val="minMax"/>
        </c:scaling>
        <c:delete val="0"/>
        <c:axPos val="l"/>
        <c:majorGridlines/>
        <c:numFmt formatCode="General" sourceLinked="1"/>
        <c:majorTickMark val="none"/>
        <c:minorTickMark val="none"/>
        <c:tickLblPos val="nextTo"/>
        <c:spPr>
          <a:ln w="9525">
            <a:noFill/>
          </a:ln>
        </c:spPr>
        <c:crossAx val="-2086801160"/>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Board</a:t>
            </a:r>
            <a:r>
              <a:rPr lang="en-US" baseline="0"/>
              <a:t> Changes</a:t>
            </a:r>
            <a:endParaRPr lang="en-US"/>
          </a:p>
        </c:rich>
      </c:tx>
      <c:layout/>
      <c:overlay val="0"/>
    </c:title>
    <c:autoTitleDeleted val="0"/>
    <c:plotArea>
      <c:layout/>
      <c:barChart>
        <c:barDir val="col"/>
        <c:grouping val="clustered"/>
        <c:varyColors val="0"/>
        <c:ser>
          <c:idx val="0"/>
          <c:order val="0"/>
          <c:tx>
            <c:v>Reporting</c:v>
          </c:tx>
          <c:invertIfNegative val="0"/>
          <c:val>
            <c:numRef>
              <c:f>'Public (2)'!$AN$276</c:f>
              <c:numCache>
                <c:formatCode>General</c:formatCode>
                <c:ptCount val="1"/>
                <c:pt idx="0">
                  <c:v>85.0</c:v>
                </c:pt>
              </c:numCache>
            </c:numRef>
          </c:val>
        </c:ser>
        <c:ser>
          <c:idx val="1"/>
          <c:order val="1"/>
          <c:tx>
            <c:v>Committees</c:v>
          </c:tx>
          <c:invertIfNegative val="0"/>
          <c:val>
            <c:numRef>
              <c:f>'Public (2)'!$AI$276</c:f>
              <c:numCache>
                <c:formatCode>General</c:formatCode>
                <c:ptCount val="1"/>
                <c:pt idx="0">
                  <c:v>21.0</c:v>
                </c:pt>
              </c:numCache>
            </c:numRef>
          </c:val>
        </c:ser>
        <c:ser>
          <c:idx val="2"/>
          <c:order val="2"/>
          <c:tx>
            <c:v>Monitoring</c:v>
          </c:tx>
          <c:invertIfNegative val="0"/>
          <c:val>
            <c:numRef>
              <c:f>'Public (2)'!$AM$276</c:f>
              <c:numCache>
                <c:formatCode>General</c:formatCode>
                <c:ptCount val="1"/>
                <c:pt idx="0">
                  <c:v>14.0</c:v>
                </c:pt>
              </c:numCache>
            </c:numRef>
          </c:val>
        </c:ser>
        <c:ser>
          <c:idx val="3"/>
          <c:order val="3"/>
          <c:tx>
            <c:v>Management</c:v>
          </c:tx>
          <c:invertIfNegative val="0"/>
          <c:val>
            <c:numRef>
              <c:f>'Public (2)'!$AL$276</c:f>
              <c:numCache>
                <c:formatCode>General</c:formatCode>
                <c:ptCount val="1"/>
                <c:pt idx="0">
                  <c:v>9.0</c:v>
                </c:pt>
              </c:numCache>
            </c:numRef>
          </c:val>
        </c:ser>
        <c:ser>
          <c:idx val="4"/>
          <c:order val="4"/>
          <c:tx>
            <c:v>Independent Director(s)</c:v>
          </c:tx>
          <c:invertIfNegative val="0"/>
          <c:val>
            <c:numRef>
              <c:f>'Public (2)'!$AK$276</c:f>
              <c:numCache>
                <c:formatCode>General</c:formatCode>
                <c:ptCount val="1"/>
                <c:pt idx="0">
                  <c:v>8.0</c:v>
                </c:pt>
              </c:numCache>
            </c:numRef>
          </c:val>
        </c:ser>
        <c:dLbls>
          <c:showLegendKey val="0"/>
          <c:showVal val="0"/>
          <c:showCatName val="0"/>
          <c:showSerName val="0"/>
          <c:showPercent val="0"/>
          <c:showBubbleSize val="0"/>
        </c:dLbls>
        <c:gapWidth val="75"/>
        <c:overlap val="-25"/>
        <c:axId val="-2083797112"/>
        <c:axId val="-2083794056"/>
      </c:barChart>
      <c:catAx>
        <c:axId val="-2083797112"/>
        <c:scaling>
          <c:orientation val="minMax"/>
        </c:scaling>
        <c:delete val="1"/>
        <c:axPos val="b"/>
        <c:majorTickMark val="none"/>
        <c:minorTickMark val="none"/>
        <c:tickLblPos val="none"/>
        <c:crossAx val="-2083794056"/>
        <c:crosses val="autoZero"/>
        <c:auto val="1"/>
        <c:lblAlgn val="ctr"/>
        <c:lblOffset val="100"/>
        <c:noMultiLvlLbl val="0"/>
      </c:catAx>
      <c:valAx>
        <c:axId val="-2083794056"/>
        <c:scaling>
          <c:orientation val="minMax"/>
        </c:scaling>
        <c:delete val="0"/>
        <c:axPos val="l"/>
        <c:majorGridlines/>
        <c:numFmt formatCode="General" sourceLinked="1"/>
        <c:majorTickMark val="none"/>
        <c:minorTickMark val="none"/>
        <c:tickLblPos val="nextTo"/>
        <c:spPr>
          <a:ln w="9525">
            <a:noFill/>
          </a:ln>
        </c:spPr>
        <c:crossAx val="-2083797112"/>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Board</a:t>
            </a:r>
            <a:r>
              <a:rPr lang="en-US" baseline="0"/>
              <a:t> Changes</a:t>
            </a:r>
            <a:endParaRPr lang="en-US"/>
          </a:p>
        </c:rich>
      </c:tx>
      <c:layout/>
      <c:overlay val="0"/>
    </c:title>
    <c:autoTitleDeleted val="0"/>
    <c:plotArea>
      <c:layout/>
      <c:lineChart>
        <c:grouping val="standard"/>
        <c:varyColors val="0"/>
        <c:ser>
          <c:idx val="0"/>
          <c:order val="0"/>
          <c:tx>
            <c:v>Board Changes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(2)'!$AG$279:$AG$299</c:f>
              <c:numCache>
                <c:formatCode>General</c:formatCode>
                <c:ptCount val="21"/>
                <c:pt idx="0">
                  <c:v>0.0</c:v>
                </c:pt>
                <c:pt idx="1">
                  <c:v>0.0</c:v>
                </c:pt>
                <c:pt idx="2">
                  <c:v>0.0</c:v>
                </c:pt>
                <c:pt idx="3">
                  <c:v>0.0</c:v>
                </c:pt>
                <c:pt idx="4">
                  <c:v>0.0</c:v>
                </c:pt>
                <c:pt idx="5">
                  <c:v>1.0</c:v>
                </c:pt>
                <c:pt idx="6">
                  <c:v>0.0</c:v>
                </c:pt>
                <c:pt idx="7">
                  <c:v>0.0</c:v>
                </c:pt>
                <c:pt idx="8">
                  <c:v>0.0</c:v>
                </c:pt>
                <c:pt idx="9">
                  <c:v>0.0</c:v>
                </c:pt>
                <c:pt idx="10">
                  <c:v>5.0</c:v>
                </c:pt>
                <c:pt idx="11">
                  <c:v>8.0</c:v>
                </c:pt>
                <c:pt idx="12">
                  <c:v>6.0</c:v>
                </c:pt>
                <c:pt idx="13">
                  <c:v>10.0</c:v>
                </c:pt>
                <c:pt idx="14">
                  <c:v>21.0</c:v>
                </c:pt>
                <c:pt idx="15">
                  <c:v>9.0</c:v>
                </c:pt>
                <c:pt idx="16">
                  <c:v>5.0</c:v>
                </c:pt>
                <c:pt idx="17">
                  <c:v>26.0</c:v>
                </c:pt>
                <c:pt idx="18">
                  <c:v>13.0</c:v>
                </c:pt>
                <c:pt idx="19">
                  <c:v>20.0</c:v>
                </c:pt>
                <c:pt idx="20">
                  <c:v>6.0</c:v>
                </c:pt>
              </c:numCache>
            </c:numRef>
          </c:val>
          <c:smooth val="0"/>
        </c:ser>
        <c:ser>
          <c:idx val="1"/>
          <c:order val="1"/>
          <c:tx>
            <c:v>Agreements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(2)'!$AC$279:$AC$299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ser>
          <c:idx val="2"/>
          <c:order val="2"/>
          <c:tx>
            <c:v>Reporting</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(2)'!$AN$279:$AN$299</c:f>
              <c:numCache>
                <c:formatCode>General</c:formatCode>
                <c:ptCount val="21"/>
                <c:pt idx="0">
                  <c:v>0.0</c:v>
                </c:pt>
                <c:pt idx="1">
                  <c:v>0.0</c:v>
                </c:pt>
                <c:pt idx="2">
                  <c:v>0.0</c:v>
                </c:pt>
                <c:pt idx="3">
                  <c:v>0.0</c:v>
                </c:pt>
                <c:pt idx="4">
                  <c:v>0.0</c:v>
                </c:pt>
                <c:pt idx="5">
                  <c:v>0.0</c:v>
                </c:pt>
                <c:pt idx="6">
                  <c:v>0.0</c:v>
                </c:pt>
                <c:pt idx="7">
                  <c:v>0.0</c:v>
                </c:pt>
                <c:pt idx="8">
                  <c:v>0.0</c:v>
                </c:pt>
                <c:pt idx="9">
                  <c:v>0.0</c:v>
                </c:pt>
                <c:pt idx="10">
                  <c:v>2.0</c:v>
                </c:pt>
                <c:pt idx="11">
                  <c:v>4.0</c:v>
                </c:pt>
                <c:pt idx="12">
                  <c:v>1.0</c:v>
                </c:pt>
                <c:pt idx="13">
                  <c:v>6.0</c:v>
                </c:pt>
                <c:pt idx="14">
                  <c:v>13.0</c:v>
                </c:pt>
                <c:pt idx="15">
                  <c:v>7.0</c:v>
                </c:pt>
                <c:pt idx="16">
                  <c:v>4.0</c:v>
                </c:pt>
                <c:pt idx="17">
                  <c:v>18.0</c:v>
                </c:pt>
                <c:pt idx="18">
                  <c:v>10.0</c:v>
                </c:pt>
                <c:pt idx="19">
                  <c:v>11.0</c:v>
                </c:pt>
                <c:pt idx="20">
                  <c:v>9.0</c:v>
                </c:pt>
              </c:numCache>
            </c:numRef>
          </c:val>
          <c:smooth val="0"/>
        </c:ser>
        <c:ser>
          <c:idx val="3"/>
          <c:order val="3"/>
          <c:tx>
            <c:v>Committees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(2)'!$AI$279:$AI$299</c:f>
              <c:numCache>
                <c:formatCode>General</c:formatCode>
                <c:ptCount val="21"/>
                <c:pt idx="0">
                  <c:v>0.0</c:v>
                </c:pt>
                <c:pt idx="1">
                  <c:v>0.0</c:v>
                </c:pt>
                <c:pt idx="2">
                  <c:v>0.0</c:v>
                </c:pt>
                <c:pt idx="3">
                  <c:v>0.0</c:v>
                </c:pt>
                <c:pt idx="4">
                  <c:v>0.0</c:v>
                </c:pt>
                <c:pt idx="5">
                  <c:v>1.0</c:v>
                </c:pt>
                <c:pt idx="6">
                  <c:v>0.0</c:v>
                </c:pt>
                <c:pt idx="7">
                  <c:v>0.0</c:v>
                </c:pt>
                <c:pt idx="8">
                  <c:v>0.0</c:v>
                </c:pt>
                <c:pt idx="9">
                  <c:v>0.0</c:v>
                </c:pt>
                <c:pt idx="10">
                  <c:v>2.0</c:v>
                </c:pt>
                <c:pt idx="11">
                  <c:v>3.0</c:v>
                </c:pt>
                <c:pt idx="12">
                  <c:v>1.0</c:v>
                </c:pt>
                <c:pt idx="13">
                  <c:v>2.0</c:v>
                </c:pt>
                <c:pt idx="14">
                  <c:v>2.0</c:v>
                </c:pt>
                <c:pt idx="15">
                  <c:v>0.0</c:v>
                </c:pt>
                <c:pt idx="16">
                  <c:v>0.0</c:v>
                </c:pt>
                <c:pt idx="17">
                  <c:v>3.0</c:v>
                </c:pt>
                <c:pt idx="18">
                  <c:v>1.0</c:v>
                </c:pt>
                <c:pt idx="19">
                  <c:v>3.0</c:v>
                </c:pt>
                <c:pt idx="20">
                  <c:v>3.0</c:v>
                </c:pt>
              </c:numCache>
            </c:numRef>
          </c:val>
          <c:smooth val="0"/>
        </c:ser>
        <c:ser>
          <c:idx val="4"/>
          <c:order val="4"/>
          <c:tx>
            <c:v>Monitoring</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(2)'!$AM$279:$AM$299</c:f>
              <c:numCache>
                <c:formatCode>General</c:formatCode>
                <c:ptCount val="21"/>
                <c:pt idx="0">
                  <c:v>0.0</c:v>
                </c:pt>
                <c:pt idx="1">
                  <c:v>0.0</c:v>
                </c:pt>
                <c:pt idx="2">
                  <c:v>0.0</c:v>
                </c:pt>
                <c:pt idx="3">
                  <c:v>0.0</c:v>
                </c:pt>
                <c:pt idx="4">
                  <c:v>0.0</c:v>
                </c:pt>
                <c:pt idx="5">
                  <c:v>0.0</c:v>
                </c:pt>
                <c:pt idx="6">
                  <c:v>0.0</c:v>
                </c:pt>
                <c:pt idx="7">
                  <c:v>0.0</c:v>
                </c:pt>
                <c:pt idx="8">
                  <c:v>0.0</c:v>
                </c:pt>
                <c:pt idx="9">
                  <c:v>0.0</c:v>
                </c:pt>
                <c:pt idx="10">
                  <c:v>0.0</c:v>
                </c:pt>
                <c:pt idx="11">
                  <c:v>0.0</c:v>
                </c:pt>
                <c:pt idx="12">
                  <c:v>1.0</c:v>
                </c:pt>
                <c:pt idx="13">
                  <c:v>0.0</c:v>
                </c:pt>
                <c:pt idx="14">
                  <c:v>4.0</c:v>
                </c:pt>
                <c:pt idx="15">
                  <c:v>1.0</c:v>
                </c:pt>
                <c:pt idx="16">
                  <c:v>1.0</c:v>
                </c:pt>
                <c:pt idx="17">
                  <c:v>3.0</c:v>
                </c:pt>
                <c:pt idx="18">
                  <c:v>1.0</c:v>
                </c:pt>
                <c:pt idx="19">
                  <c:v>2.0</c:v>
                </c:pt>
                <c:pt idx="20">
                  <c:v>1.0</c:v>
                </c:pt>
              </c:numCache>
            </c:numRef>
          </c:val>
          <c:smooth val="0"/>
        </c:ser>
        <c:ser>
          <c:idx val="5"/>
          <c:order val="5"/>
          <c:tx>
            <c:v>Independent Director(s)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(2)'!$AK$279:$AK$299</c:f>
              <c:numCache>
                <c:formatCode>General</c:formatCode>
                <c:ptCount val="21"/>
                <c:pt idx="0">
                  <c:v>0.0</c:v>
                </c:pt>
                <c:pt idx="1">
                  <c:v>0.0</c:v>
                </c:pt>
                <c:pt idx="2">
                  <c:v>0.0</c:v>
                </c:pt>
                <c:pt idx="3">
                  <c:v>0.0</c:v>
                </c:pt>
                <c:pt idx="4">
                  <c:v>0.0</c:v>
                </c:pt>
                <c:pt idx="5">
                  <c:v>0.0</c:v>
                </c:pt>
                <c:pt idx="6">
                  <c:v>0.0</c:v>
                </c:pt>
                <c:pt idx="7">
                  <c:v>0.0</c:v>
                </c:pt>
                <c:pt idx="8">
                  <c:v>0.0</c:v>
                </c:pt>
                <c:pt idx="9">
                  <c:v>0.0</c:v>
                </c:pt>
                <c:pt idx="10">
                  <c:v>0.0</c:v>
                </c:pt>
                <c:pt idx="11">
                  <c:v>1.0</c:v>
                </c:pt>
                <c:pt idx="12">
                  <c:v>1.0</c:v>
                </c:pt>
                <c:pt idx="13">
                  <c:v>1.0</c:v>
                </c:pt>
                <c:pt idx="14">
                  <c:v>1.0</c:v>
                </c:pt>
                <c:pt idx="15">
                  <c:v>1.0</c:v>
                </c:pt>
                <c:pt idx="16">
                  <c:v>0.0</c:v>
                </c:pt>
                <c:pt idx="17">
                  <c:v>1.0</c:v>
                </c:pt>
                <c:pt idx="18">
                  <c:v>1.0</c:v>
                </c:pt>
                <c:pt idx="19">
                  <c:v>1.0</c:v>
                </c:pt>
                <c:pt idx="20">
                  <c:v>0.0</c:v>
                </c:pt>
              </c:numCache>
            </c:numRef>
          </c:val>
          <c:smooth val="0"/>
        </c:ser>
        <c:ser>
          <c:idx val="6"/>
          <c:order val="6"/>
          <c:tx>
            <c:v>Management</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(2)'!$AL$279:$AL$299</c:f>
              <c:numCache>
                <c:formatCode>General</c:formatCode>
                <c:ptCount val="21"/>
                <c:pt idx="0">
                  <c:v>0.0</c:v>
                </c:pt>
                <c:pt idx="1">
                  <c:v>0.0</c:v>
                </c:pt>
                <c:pt idx="2">
                  <c:v>0.0</c:v>
                </c:pt>
                <c:pt idx="3">
                  <c:v>0.0</c:v>
                </c:pt>
                <c:pt idx="4">
                  <c:v>0.0</c:v>
                </c:pt>
                <c:pt idx="5">
                  <c:v>0.0</c:v>
                </c:pt>
                <c:pt idx="6">
                  <c:v>0.0</c:v>
                </c:pt>
                <c:pt idx="7">
                  <c:v>0.0</c:v>
                </c:pt>
                <c:pt idx="8">
                  <c:v>0.0</c:v>
                </c:pt>
                <c:pt idx="9">
                  <c:v>0.0</c:v>
                </c:pt>
                <c:pt idx="10">
                  <c:v>1.0</c:v>
                </c:pt>
                <c:pt idx="11">
                  <c:v>0.0</c:v>
                </c:pt>
                <c:pt idx="12">
                  <c:v>2.0</c:v>
                </c:pt>
                <c:pt idx="13">
                  <c:v>1.0</c:v>
                </c:pt>
                <c:pt idx="14">
                  <c:v>1.0</c:v>
                </c:pt>
                <c:pt idx="15">
                  <c:v>0.0</c:v>
                </c:pt>
                <c:pt idx="16">
                  <c:v>0.0</c:v>
                </c:pt>
                <c:pt idx="17">
                  <c:v>1.0</c:v>
                </c:pt>
                <c:pt idx="18">
                  <c:v>0.0</c:v>
                </c:pt>
                <c:pt idx="19">
                  <c:v>2.0</c:v>
                </c:pt>
                <c:pt idx="20">
                  <c:v>1.0</c:v>
                </c:pt>
              </c:numCache>
            </c:numRef>
          </c:val>
          <c:smooth val="0"/>
        </c:ser>
        <c:dLbls>
          <c:showLegendKey val="0"/>
          <c:showVal val="0"/>
          <c:showCatName val="0"/>
          <c:showSerName val="0"/>
          <c:showPercent val="0"/>
          <c:showBubbleSize val="0"/>
        </c:dLbls>
        <c:marker val="1"/>
        <c:smooth val="0"/>
        <c:axId val="-2077790664"/>
        <c:axId val="-2109193752"/>
      </c:lineChart>
      <c:catAx>
        <c:axId val="-2077790664"/>
        <c:scaling>
          <c:orientation val="minMax"/>
        </c:scaling>
        <c:delete val="0"/>
        <c:axPos val="b"/>
        <c:numFmt formatCode="General" sourceLinked="1"/>
        <c:majorTickMark val="none"/>
        <c:minorTickMark val="none"/>
        <c:tickLblPos val="nextTo"/>
        <c:crossAx val="-2109193752"/>
        <c:crosses val="autoZero"/>
        <c:auto val="1"/>
        <c:lblAlgn val="ctr"/>
        <c:lblOffset val="100"/>
        <c:noMultiLvlLbl val="0"/>
      </c:catAx>
      <c:valAx>
        <c:axId val="-2109193752"/>
        <c:scaling>
          <c:orientation val="minMax"/>
        </c:scaling>
        <c:delete val="0"/>
        <c:axPos val="l"/>
        <c:majorGridlines/>
        <c:numFmt formatCode="General" sourceLinked="1"/>
        <c:majorTickMark val="none"/>
        <c:minorTickMark val="none"/>
        <c:tickLblPos val="nextTo"/>
        <c:spPr>
          <a:ln w="9525">
            <a:noFill/>
          </a:ln>
        </c:spPr>
        <c:crossAx val="-2077790664"/>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lineChart>
        <c:grouping val="standard"/>
        <c:varyColors val="0"/>
        <c:ser>
          <c:idx val="0"/>
          <c:order val="0"/>
          <c:tx>
            <c:v>Senior Management</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(2)'!$CF$279:$CF$299</c:f>
              <c:numCache>
                <c:formatCode>General</c:formatCode>
                <c:ptCount val="21"/>
                <c:pt idx="0">
                  <c:v>0.0</c:v>
                </c:pt>
                <c:pt idx="1">
                  <c:v>0.0</c:v>
                </c:pt>
                <c:pt idx="2">
                  <c:v>0.0</c:v>
                </c:pt>
                <c:pt idx="3">
                  <c:v>0.0</c:v>
                </c:pt>
                <c:pt idx="4">
                  <c:v>0.0</c:v>
                </c:pt>
                <c:pt idx="5">
                  <c:v>0.0</c:v>
                </c:pt>
                <c:pt idx="6">
                  <c:v>0.0</c:v>
                </c:pt>
                <c:pt idx="7">
                  <c:v>0.0</c:v>
                </c:pt>
                <c:pt idx="8">
                  <c:v>0.0</c:v>
                </c:pt>
                <c:pt idx="9">
                  <c:v>0.0</c:v>
                </c:pt>
                <c:pt idx="10">
                  <c:v>2.0</c:v>
                </c:pt>
                <c:pt idx="11">
                  <c:v>1.0</c:v>
                </c:pt>
                <c:pt idx="12">
                  <c:v>3.0</c:v>
                </c:pt>
                <c:pt idx="13">
                  <c:v>2.0</c:v>
                </c:pt>
                <c:pt idx="14">
                  <c:v>9.0</c:v>
                </c:pt>
                <c:pt idx="15">
                  <c:v>7.0</c:v>
                </c:pt>
                <c:pt idx="16">
                  <c:v>7.0</c:v>
                </c:pt>
                <c:pt idx="17">
                  <c:v>18.0</c:v>
                </c:pt>
                <c:pt idx="18">
                  <c:v>13.0</c:v>
                </c:pt>
                <c:pt idx="19">
                  <c:v>12.0</c:v>
                </c:pt>
                <c:pt idx="20">
                  <c:v>7.0</c:v>
                </c:pt>
              </c:numCache>
            </c:numRef>
          </c:val>
          <c:smooth val="0"/>
        </c:ser>
        <c:dLbls>
          <c:showLegendKey val="0"/>
          <c:showVal val="0"/>
          <c:showCatName val="0"/>
          <c:showSerName val="0"/>
          <c:showPercent val="0"/>
          <c:showBubbleSize val="0"/>
        </c:dLbls>
        <c:marker val="1"/>
        <c:smooth val="0"/>
        <c:axId val="-2079137544"/>
        <c:axId val="-2071832584"/>
      </c:lineChart>
      <c:catAx>
        <c:axId val="-2079137544"/>
        <c:scaling>
          <c:orientation val="minMax"/>
        </c:scaling>
        <c:delete val="0"/>
        <c:axPos val="b"/>
        <c:numFmt formatCode="General" sourceLinked="1"/>
        <c:majorTickMark val="out"/>
        <c:minorTickMark val="none"/>
        <c:tickLblPos val="nextTo"/>
        <c:crossAx val="-2071832584"/>
        <c:crosses val="autoZero"/>
        <c:auto val="1"/>
        <c:lblAlgn val="ctr"/>
        <c:lblOffset val="100"/>
        <c:noMultiLvlLbl val="0"/>
      </c:catAx>
      <c:valAx>
        <c:axId val="-2071832584"/>
        <c:scaling>
          <c:orientation val="minMax"/>
        </c:scaling>
        <c:delete val="0"/>
        <c:axPos val="l"/>
        <c:majorGridlines/>
        <c:numFmt formatCode="General" sourceLinked="1"/>
        <c:majorTickMark val="out"/>
        <c:minorTickMark val="none"/>
        <c:tickLblPos val="nextTo"/>
        <c:crossAx val="-2079137544"/>
        <c:crosses val="autoZero"/>
        <c:crossBetween val="between"/>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baseline="0"/>
              <a:t>Monitoring</a:t>
            </a:r>
            <a:endParaRPr lang="en-US"/>
          </a:p>
        </c:rich>
      </c:tx>
      <c:layout/>
      <c:overlay val="0"/>
    </c:title>
    <c:autoTitleDeleted val="0"/>
    <c:plotArea>
      <c:layout/>
      <c:lineChart>
        <c:grouping val="standard"/>
        <c:varyColors val="0"/>
        <c:ser>
          <c:idx val="0"/>
          <c:order val="0"/>
          <c:tx>
            <c:v>Monitoring</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(2)'!$BF$279:$BF$299</c:f>
              <c:numCache>
                <c:formatCode>General</c:formatCode>
                <c:ptCount val="21"/>
                <c:pt idx="0">
                  <c:v>0.0</c:v>
                </c:pt>
                <c:pt idx="1">
                  <c:v>0.0</c:v>
                </c:pt>
                <c:pt idx="2">
                  <c:v>0.0</c:v>
                </c:pt>
                <c:pt idx="3">
                  <c:v>0.0</c:v>
                </c:pt>
                <c:pt idx="4">
                  <c:v>0.0</c:v>
                </c:pt>
                <c:pt idx="5">
                  <c:v>1.0</c:v>
                </c:pt>
                <c:pt idx="6">
                  <c:v>0.0</c:v>
                </c:pt>
                <c:pt idx="7">
                  <c:v>0.0</c:v>
                </c:pt>
                <c:pt idx="8">
                  <c:v>1.0</c:v>
                </c:pt>
                <c:pt idx="9">
                  <c:v>0.0</c:v>
                </c:pt>
                <c:pt idx="10">
                  <c:v>3.0</c:v>
                </c:pt>
                <c:pt idx="11">
                  <c:v>2.0</c:v>
                </c:pt>
                <c:pt idx="12">
                  <c:v>5.0</c:v>
                </c:pt>
                <c:pt idx="13">
                  <c:v>6.0</c:v>
                </c:pt>
                <c:pt idx="14">
                  <c:v>16.0</c:v>
                </c:pt>
                <c:pt idx="15">
                  <c:v>10.0</c:v>
                </c:pt>
                <c:pt idx="16">
                  <c:v>8.0</c:v>
                </c:pt>
                <c:pt idx="17">
                  <c:v>23.0</c:v>
                </c:pt>
                <c:pt idx="18">
                  <c:v>15.0</c:v>
                </c:pt>
                <c:pt idx="19">
                  <c:v>18.0</c:v>
                </c:pt>
                <c:pt idx="20">
                  <c:v>15.0</c:v>
                </c:pt>
              </c:numCache>
            </c:numRef>
          </c:val>
          <c:smooth val="0"/>
        </c:ser>
        <c:ser>
          <c:idx val="1"/>
          <c:order val="1"/>
          <c:tx>
            <c:v>Agreements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(2)'!$AC$279:$AC$299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dLbls>
          <c:showLegendKey val="0"/>
          <c:showVal val="0"/>
          <c:showCatName val="0"/>
          <c:showSerName val="0"/>
          <c:showPercent val="0"/>
          <c:showBubbleSize val="0"/>
        </c:dLbls>
        <c:marker val="1"/>
        <c:smooth val="0"/>
        <c:axId val="-2071543624"/>
        <c:axId val="-2071546616"/>
      </c:lineChart>
      <c:catAx>
        <c:axId val="-2071543624"/>
        <c:scaling>
          <c:orientation val="minMax"/>
        </c:scaling>
        <c:delete val="0"/>
        <c:axPos val="b"/>
        <c:numFmt formatCode="General" sourceLinked="1"/>
        <c:majorTickMark val="none"/>
        <c:minorTickMark val="none"/>
        <c:tickLblPos val="nextTo"/>
        <c:crossAx val="-2071546616"/>
        <c:crosses val="autoZero"/>
        <c:auto val="1"/>
        <c:lblAlgn val="ctr"/>
        <c:lblOffset val="100"/>
        <c:noMultiLvlLbl val="0"/>
      </c:catAx>
      <c:valAx>
        <c:axId val="-2071546616"/>
        <c:scaling>
          <c:orientation val="minMax"/>
        </c:scaling>
        <c:delete val="0"/>
        <c:axPos val="l"/>
        <c:majorGridlines/>
        <c:numFmt formatCode="General" sourceLinked="1"/>
        <c:majorTickMark val="none"/>
        <c:minorTickMark val="none"/>
        <c:tickLblPos val="nextTo"/>
        <c:spPr>
          <a:ln w="9525">
            <a:noFill/>
          </a:ln>
        </c:spPr>
        <c:crossAx val="-2071543624"/>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Cooperation</a:t>
            </a:r>
          </a:p>
        </c:rich>
      </c:tx>
      <c:layout/>
      <c:overlay val="0"/>
    </c:title>
    <c:autoTitleDeleted val="0"/>
    <c:plotArea>
      <c:layout/>
      <c:lineChart>
        <c:grouping val="standard"/>
        <c:varyColors val="0"/>
        <c:ser>
          <c:idx val="0"/>
          <c:order val="0"/>
          <c:tx>
            <c:v>Cooperation</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(2)'!$AP$279:$AP$299</c:f>
              <c:numCache>
                <c:formatCode>General</c:formatCode>
                <c:ptCount val="21"/>
                <c:pt idx="0">
                  <c:v>1.0</c:v>
                </c:pt>
                <c:pt idx="1">
                  <c:v>2.0</c:v>
                </c:pt>
                <c:pt idx="2">
                  <c:v>1.0</c:v>
                </c:pt>
                <c:pt idx="3">
                  <c:v>1.0</c:v>
                </c:pt>
                <c:pt idx="4">
                  <c:v>0.0</c:v>
                </c:pt>
                <c:pt idx="5">
                  <c:v>1.0</c:v>
                </c:pt>
                <c:pt idx="6">
                  <c:v>1.0</c:v>
                </c:pt>
                <c:pt idx="7">
                  <c:v>1.0</c:v>
                </c:pt>
                <c:pt idx="8">
                  <c:v>2.0</c:v>
                </c:pt>
                <c:pt idx="9">
                  <c:v>1.0</c:v>
                </c:pt>
                <c:pt idx="10">
                  <c:v>3.0</c:v>
                </c:pt>
                <c:pt idx="11">
                  <c:v>7.0</c:v>
                </c:pt>
                <c:pt idx="12">
                  <c:v>14.0</c:v>
                </c:pt>
                <c:pt idx="13">
                  <c:v>20.0</c:v>
                </c:pt>
                <c:pt idx="14">
                  <c:v>33.0</c:v>
                </c:pt>
                <c:pt idx="15">
                  <c:v>19.0</c:v>
                </c:pt>
                <c:pt idx="16">
                  <c:v>18.0</c:v>
                </c:pt>
                <c:pt idx="17">
                  <c:v>37.0</c:v>
                </c:pt>
                <c:pt idx="18">
                  <c:v>29.0</c:v>
                </c:pt>
                <c:pt idx="19">
                  <c:v>32.0</c:v>
                </c:pt>
                <c:pt idx="20">
                  <c:v>24.0</c:v>
                </c:pt>
              </c:numCache>
            </c:numRef>
          </c:val>
          <c:smooth val="0"/>
        </c:ser>
        <c:ser>
          <c:idx val="1"/>
          <c:order val="1"/>
          <c:tx>
            <c:v>N/DPAs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(2)'!$AC$279:$AC$299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dLbls>
          <c:showLegendKey val="0"/>
          <c:showVal val="0"/>
          <c:showCatName val="0"/>
          <c:showSerName val="0"/>
          <c:showPercent val="0"/>
          <c:showBubbleSize val="0"/>
        </c:dLbls>
        <c:marker val="1"/>
        <c:smooth val="0"/>
        <c:axId val="-2084465688"/>
        <c:axId val="-2084464280"/>
      </c:lineChart>
      <c:catAx>
        <c:axId val="-2084465688"/>
        <c:scaling>
          <c:orientation val="minMax"/>
        </c:scaling>
        <c:delete val="0"/>
        <c:axPos val="b"/>
        <c:numFmt formatCode="General" sourceLinked="1"/>
        <c:majorTickMark val="none"/>
        <c:minorTickMark val="none"/>
        <c:tickLblPos val="nextTo"/>
        <c:crossAx val="-2084464280"/>
        <c:crosses val="autoZero"/>
        <c:auto val="1"/>
        <c:lblAlgn val="ctr"/>
        <c:lblOffset val="100"/>
        <c:noMultiLvlLbl val="0"/>
      </c:catAx>
      <c:valAx>
        <c:axId val="-2084464280"/>
        <c:scaling>
          <c:orientation val="minMax"/>
        </c:scaling>
        <c:delete val="0"/>
        <c:axPos val="l"/>
        <c:majorGridlines/>
        <c:numFmt formatCode="General" sourceLinked="1"/>
        <c:majorTickMark val="none"/>
        <c:minorTickMark val="none"/>
        <c:tickLblPos val="nextTo"/>
        <c:spPr>
          <a:ln w="9525">
            <a:noFill/>
          </a:ln>
        </c:spPr>
        <c:crossAx val="-2084465688"/>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Cooperation</a:t>
            </a:r>
          </a:p>
        </c:rich>
      </c:tx>
      <c:layout/>
      <c:overlay val="0"/>
    </c:title>
    <c:autoTitleDeleted val="0"/>
    <c:plotArea>
      <c:layout/>
      <c:barChart>
        <c:barDir val="col"/>
        <c:grouping val="clustered"/>
        <c:varyColors val="0"/>
        <c:ser>
          <c:idx val="0"/>
          <c:order val="0"/>
          <c:tx>
            <c:v>Access Facilities</c:v>
          </c:tx>
          <c:invertIfNegative val="0"/>
          <c:val>
            <c:numRef>
              <c:f>'Public (2)'!$AQ$276</c:f>
              <c:numCache>
                <c:formatCode>General</c:formatCode>
                <c:ptCount val="1"/>
                <c:pt idx="0">
                  <c:v>16.0</c:v>
                </c:pt>
              </c:numCache>
            </c:numRef>
          </c:val>
        </c:ser>
        <c:ser>
          <c:idx val="1"/>
          <c:order val="1"/>
          <c:tx>
            <c:v>Best Efforts Testimony</c:v>
          </c:tx>
          <c:invertIfNegative val="0"/>
          <c:val>
            <c:numRef>
              <c:f>'Public (2)'!$AR$276</c:f>
              <c:numCache>
                <c:formatCode>General</c:formatCode>
                <c:ptCount val="1"/>
                <c:pt idx="0">
                  <c:v>183.0</c:v>
                </c:pt>
              </c:numCache>
            </c:numRef>
          </c:val>
        </c:ser>
        <c:ser>
          <c:idx val="2"/>
          <c:order val="2"/>
          <c:tx>
            <c:v>Disclose Activities</c:v>
          </c:tx>
          <c:invertIfNegative val="0"/>
          <c:val>
            <c:numRef>
              <c:f>'Public (2)'!$AS$276</c:f>
              <c:numCache>
                <c:formatCode>General</c:formatCode>
                <c:ptCount val="1"/>
                <c:pt idx="0">
                  <c:v>122.0</c:v>
                </c:pt>
              </c:numCache>
            </c:numRef>
          </c:val>
        </c:ser>
        <c:ser>
          <c:idx val="3"/>
          <c:order val="3"/>
          <c:tx>
            <c:v>Documents</c:v>
          </c:tx>
          <c:invertIfNegative val="0"/>
          <c:val>
            <c:numRef>
              <c:f>'Public (2)'!$AT$276</c:f>
              <c:numCache>
                <c:formatCode>General</c:formatCode>
                <c:ptCount val="1"/>
                <c:pt idx="0">
                  <c:v>158.0</c:v>
                </c:pt>
              </c:numCache>
            </c:numRef>
          </c:val>
        </c:ser>
        <c:ser>
          <c:idx val="4"/>
          <c:order val="4"/>
          <c:tx>
            <c:v>Knowledgeable Employees</c:v>
          </c:tx>
          <c:invertIfNegative val="0"/>
          <c:val>
            <c:numRef>
              <c:f>'Public (2)'!$AU$276</c:f>
              <c:numCache>
                <c:formatCode>General</c:formatCode>
                <c:ptCount val="1"/>
                <c:pt idx="0">
                  <c:v>93.0</c:v>
                </c:pt>
              </c:numCache>
            </c:numRef>
          </c:val>
        </c:ser>
        <c:ser>
          <c:idx val="5"/>
          <c:order val="5"/>
          <c:tx>
            <c:v>Identify Witnesses</c:v>
          </c:tx>
          <c:invertIfNegative val="0"/>
          <c:val>
            <c:numRef>
              <c:f>'Public (2)'!$AV$276</c:f>
              <c:numCache>
                <c:formatCode>General</c:formatCode>
                <c:ptCount val="1"/>
                <c:pt idx="0">
                  <c:v>94.0</c:v>
                </c:pt>
              </c:numCache>
            </c:numRef>
          </c:val>
        </c:ser>
        <c:ser>
          <c:idx val="6"/>
          <c:order val="6"/>
          <c:tx>
            <c:strRef>
              <c:f>'Public (2)'!$AW$2</c:f>
              <c:strCache>
                <c:ptCount val="1"/>
                <c:pt idx="0">
                  <c:v>Authenticity</c:v>
                </c:pt>
              </c:strCache>
            </c:strRef>
          </c:tx>
          <c:invertIfNegative val="0"/>
          <c:val>
            <c:numRef>
              <c:f>'Public (2)'!$AW$276</c:f>
              <c:numCache>
                <c:formatCode>General</c:formatCode>
                <c:ptCount val="1"/>
                <c:pt idx="0">
                  <c:v>54.0</c:v>
                </c:pt>
              </c:numCache>
            </c:numRef>
          </c:val>
        </c:ser>
        <c:ser>
          <c:idx val="7"/>
          <c:order val="7"/>
          <c:tx>
            <c:v>Logistical Support</c:v>
          </c:tx>
          <c:invertIfNegative val="0"/>
          <c:val>
            <c:numRef>
              <c:f>'Public (2)'!$AX$276</c:f>
              <c:numCache>
                <c:formatCode>General</c:formatCode>
                <c:ptCount val="1"/>
                <c:pt idx="0">
                  <c:v>48.0</c:v>
                </c:pt>
              </c:numCache>
            </c:numRef>
          </c:val>
        </c:ser>
        <c:ser>
          <c:idx val="8"/>
          <c:order val="8"/>
          <c:tx>
            <c:v>Criminal Activity</c:v>
          </c:tx>
          <c:invertIfNegative val="0"/>
          <c:val>
            <c:numRef>
              <c:f>'Public (2)'!$AY$276</c:f>
              <c:numCache>
                <c:formatCode>General</c:formatCode>
                <c:ptCount val="1"/>
                <c:pt idx="0">
                  <c:v>60.0</c:v>
                </c:pt>
              </c:numCache>
            </c:numRef>
          </c:val>
        </c:ser>
        <c:dLbls>
          <c:showLegendKey val="0"/>
          <c:showVal val="0"/>
          <c:showCatName val="0"/>
          <c:showSerName val="0"/>
          <c:showPercent val="0"/>
          <c:showBubbleSize val="0"/>
        </c:dLbls>
        <c:gapWidth val="150"/>
        <c:axId val="-2087051272"/>
        <c:axId val="-2087049112"/>
      </c:barChart>
      <c:catAx>
        <c:axId val="-2087051272"/>
        <c:scaling>
          <c:orientation val="minMax"/>
        </c:scaling>
        <c:delete val="1"/>
        <c:axPos val="b"/>
        <c:majorTickMark val="out"/>
        <c:minorTickMark val="none"/>
        <c:tickLblPos val="none"/>
        <c:crossAx val="-2087049112"/>
        <c:crosses val="autoZero"/>
        <c:auto val="1"/>
        <c:lblAlgn val="ctr"/>
        <c:lblOffset val="100"/>
        <c:noMultiLvlLbl val="0"/>
      </c:catAx>
      <c:valAx>
        <c:axId val="-2087049112"/>
        <c:scaling>
          <c:orientation val="minMax"/>
        </c:scaling>
        <c:delete val="0"/>
        <c:axPos val="l"/>
        <c:majorGridlines/>
        <c:title>
          <c:layout/>
          <c:overlay val="0"/>
        </c:title>
        <c:numFmt formatCode="General" sourceLinked="1"/>
        <c:majorTickMark val="out"/>
        <c:minorTickMark val="none"/>
        <c:tickLblPos val="nextTo"/>
        <c:crossAx val="-208705127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Cooperation</a:t>
            </a:r>
          </a:p>
        </c:rich>
      </c:tx>
      <c:layout/>
      <c:overlay val="0"/>
    </c:title>
    <c:autoTitleDeleted val="0"/>
    <c:plotArea>
      <c:layout/>
      <c:lineChart>
        <c:grouping val="standard"/>
        <c:varyColors val="0"/>
        <c:ser>
          <c:idx val="0"/>
          <c:order val="0"/>
          <c:tx>
            <c:v>Best Efforts Testimony</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(2)'!$AR$279:$AR$299</c:f>
              <c:numCache>
                <c:formatCode>General</c:formatCode>
                <c:ptCount val="21"/>
                <c:pt idx="0">
                  <c:v>0.0</c:v>
                </c:pt>
                <c:pt idx="1">
                  <c:v>2.0</c:v>
                </c:pt>
                <c:pt idx="2">
                  <c:v>1.0</c:v>
                </c:pt>
                <c:pt idx="3">
                  <c:v>1.0</c:v>
                </c:pt>
                <c:pt idx="4">
                  <c:v>0.0</c:v>
                </c:pt>
                <c:pt idx="5">
                  <c:v>1.0</c:v>
                </c:pt>
                <c:pt idx="6">
                  <c:v>1.0</c:v>
                </c:pt>
                <c:pt idx="7">
                  <c:v>1.0</c:v>
                </c:pt>
                <c:pt idx="8">
                  <c:v>1.0</c:v>
                </c:pt>
                <c:pt idx="9">
                  <c:v>0.0</c:v>
                </c:pt>
                <c:pt idx="10">
                  <c:v>2.0</c:v>
                </c:pt>
                <c:pt idx="11">
                  <c:v>1.0</c:v>
                </c:pt>
                <c:pt idx="12">
                  <c:v>10.0</c:v>
                </c:pt>
                <c:pt idx="13">
                  <c:v>15.0</c:v>
                </c:pt>
                <c:pt idx="14">
                  <c:v>23.0</c:v>
                </c:pt>
                <c:pt idx="15">
                  <c:v>13.0</c:v>
                </c:pt>
                <c:pt idx="16">
                  <c:v>13.0</c:v>
                </c:pt>
                <c:pt idx="17">
                  <c:v>30.0</c:v>
                </c:pt>
                <c:pt idx="18">
                  <c:v>21.0</c:v>
                </c:pt>
                <c:pt idx="19">
                  <c:v>25.0</c:v>
                </c:pt>
                <c:pt idx="20">
                  <c:v>22.0</c:v>
                </c:pt>
              </c:numCache>
            </c:numRef>
          </c:val>
          <c:smooth val="0"/>
        </c:ser>
        <c:ser>
          <c:idx val="1"/>
          <c:order val="1"/>
          <c:tx>
            <c:v>N/DPAs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(2)'!$AC$279:$AC$299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ser>
          <c:idx val="2"/>
          <c:order val="2"/>
          <c:tx>
            <c:v>Documents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(2)'!$AT$279:$AT$299</c:f>
              <c:numCache>
                <c:formatCode>General</c:formatCode>
                <c:ptCount val="21"/>
                <c:pt idx="0">
                  <c:v>0.0</c:v>
                </c:pt>
                <c:pt idx="1">
                  <c:v>2.0</c:v>
                </c:pt>
                <c:pt idx="2">
                  <c:v>1.0</c:v>
                </c:pt>
                <c:pt idx="3">
                  <c:v>1.0</c:v>
                </c:pt>
                <c:pt idx="4">
                  <c:v>0.0</c:v>
                </c:pt>
                <c:pt idx="5">
                  <c:v>1.0</c:v>
                </c:pt>
                <c:pt idx="6">
                  <c:v>0.0</c:v>
                </c:pt>
                <c:pt idx="7">
                  <c:v>1.0</c:v>
                </c:pt>
                <c:pt idx="8">
                  <c:v>1.0</c:v>
                </c:pt>
                <c:pt idx="9">
                  <c:v>0.0</c:v>
                </c:pt>
                <c:pt idx="10">
                  <c:v>3.0</c:v>
                </c:pt>
                <c:pt idx="11">
                  <c:v>4.0</c:v>
                </c:pt>
                <c:pt idx="12">
                  <c:v>9.0</c:v>
                </c:pt>
                <c:pt idx="13">
                  <c:v>17.0</c:v>
                </c:pt>
                <c:pt idx="14">
                  <c:v>16.0</c:v>
                </c:pt>
                <c:pt idx="15">
                  <c:v>11.0</c:v>
                </c:pt>
                <c:pt idx="16">
                  <c:v>10.0</c:v>
                </c:pt>
                <c:pt idx="17">
                  <c:v>23.0</c:v>
                </c:pt>
                <c:pt idx="18">
                  <c:v>18.0</c:v>
                </c:pt>
                <c:pt idx="19">
                  <c:v>20.0</c:v>
                </c:pt>
                <c:pt idx="20">
                  <c:v>20.0</c:v>
                </c:pt>
              </c:numCache>
            </c:numRef>
          </c:val>
          <c:smooth val="0"/>
        </c:ser>
        <c:ser>
          <c:idx val="3"/>
          <c:order val="3"/>
          <c:tx>
            <c:v>Access to Facilities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(2)'!$AQ$279:$AQ$299</c:f>
              <c:numCache>
                <c:formatCode>General</c:formatCode>
                <c:ptCount val="21"/>
                <c:pt idx="0">
                  <c:v>0.0</c:v>
                </c:pt>
                <c:pt idx="1">
                  <c:v>0.0</c:v>
                </c:pt>
                <c:pt idx="2">
                  <c:v>0.0</c:v>
                </c:pt>
                <c:pt idx="3">
                  <c:v>0.0</c:v>
                </c:pt>
                <c:pt idx="4">
                  <c:v>0.0</c:v>
                </c:pt>
                <c:pt idx="5">
                  <c:v>1.0</c:v>
                </c:pt>
                <c:pt idx="6">
                  <c:v>0.0</c:v>
                </c:pt>
                <c:pt idx="7">
                  <c:v>0.0</c:v>
                </c:pt>
                <c:pt idx="8">
                  <c:v>0.0</c:v>
                </c:pt>
                <c:pt idx="9">
                  <c:v>0.0</c:v>
                </c:pt>
                <c:pt idx="10">
                  <c:v>1.0</c:v>
                </c:pt>
                <c:pt idx="11">
                  <c:v>1.0</c:v>
                </c:pt>
                <c:pt idx="12">
                  <c:v>2.0</c:v>
                </c:pt>
                <c:pt idx="13">
                  <c:v>4.0</c:v>
                </c:pt>
                <c:pt idx="14">
                  <c:v>1.0</c:v>
                </c:pt>
                <c:pt idx="15">
                  <c:v>3.0</c:v>
                </c:pt>
                <c:pt idx="16">
                  <c:v>1.0</c:v>
                </c:pt>
                <c:pt idx="17">
                  <c:v>1.0</c:v>
                </c:pt>
                <c:pt idx="18">
                  <c:v>0.0</c:v>
                </c:pt>
                <c:pt idx="19">
                  <c:v>0.0</c:v>
                </c:pt>
                <c:pt idx="20">
                  <c:v>1.0</c:v>
                </c:pt>
              </c:numCache>
            </c:numRef>
          </c:val>
          <c:smooth val="0"/>
        </c:ser>
        <c:ser>
          <c:idx val="4"/>
          <c:order val="4"/>
          <c:tx>
            <c:v>Knowledgeable Employees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(2)'!$AU$279:$AU$299</c:f>
              <c:numCache>
                <c:formatCode>General</c:formatCode>
                <c:ptCount val="21"/>
                <c:pt idx="0">
                  <c:v>0.0</c:v>
                </c:pt>
                <c:pt idx="1">
                  <c:v>0.0</c:v>
                </c:pt>
                <c:pt idx="2">
                  <c:v>0.0</c:v>
                </c:pt>
                <c:pt idx="3">
                  <c:v>0.0</c:v>
                </c:pt>
                <c:pt idx="4">
                  <c:v>0.0</c:v>
                </c:pt>
                <c:pt idx="5">
                  <c:v>0.0</c:v>
                </c:pt>
                <c:pt idx="6">
                  <c:v>0.0</c:v>
                </c:pt>
                <c:pt idx="7">
                  <c:v>0.0</c:v>
                </c:pt>
                <c:pt idx="8">
                  <c:v>0.0</c:v>
                </c:pt>
                <c:pt idx="9">
                  <c:v>0.0</c:v>
                </c:pt>
                <c:pt idx="10">
                  <c:v>3.0</c:v>
                </c:pt>
                <c:pt idx="11">
                  <c:v>4.0</c:v>
                </c:pt>
                <c:pt idx="12">
                  <c:v>8.0</c:v>
                </c:pt>
                <c:pt idx="13">
                  <c:v>5.0</c:v>
                </c:pt>
                <c:pt idx="14">
                  <c:v>13.0</c:v>
                </c:pt>
                <c:pt idx="15">
                  <c:v>5.0</c:v>
                </c:pt>
                <c:pt idx="16">
                  <c:v>6.0</c:v>
                </c:pt>
                <c:pt idx="17">
                  <c:v>17.0</c:v>
                </c:pt>
                <c:pt idx="18">
                  <c:v>8.0</c:v>
                </c:pt>
                <c:pt idx="19">
                  <c:v>13.0</c:v>
                </c:pt>
                <c:pt idx="20">
                  <c:v>11.0</c:v>
                </c:pt>
              </c:numCache>
            </c:numRef>
          </c:val>
          <c:smooth val="0"/>
        </c:ser>
        <c:ser>
          <c:idx val="5"/>
          <c:order val="5"/>
          <c:tx>
            <c:v>Identify Witnesses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(2)'!$AV$279:$AV$299</c:f>
              <c:numCache>
                <c:formatCode>General</c:formatCode>
                <c:ptCount val="21"/>
                <c:pt idx="0">
                  <c:v>0.0</c:v>
                </c:pt>
                <c:pt idx="1">
                  <c:v>1.0</c:v>
                </c:pt>
                <c:pt idx="2">
                  <c:v>0.0</c:v>
                </c:pt>
                <c:pt idx="3">
                  <c:v>0.0</c:v>
                </c:pt>
                <c:pt idx="4">
                  <c:v>0.0</c:v>
                </c:pt>
                <c:pt idx="5">
                  <c:v>0.0</c:v>
                </c:pt>
                <c:pt idx="6">
                  <c:v>0.0</c:v>
                </c:pt>
                <c:pt idx="7">
                  <c:v>0.0</c:v>
                </c:pt>
                <c:pt idx="8">
                  <c:v>0.0</c:v>
                </c:pt>
                <c:pt idx="9">
                  <c:v>0.0</c:v>
                </c:pt>
                <c:pt idx="10">
                  <c:v>2.0</c:v>
                </c:pt>
                <c:pt idx="11">
                  <c:v>4.0</c:v>
                </c:pt>
                <c:pt idx="12">
                  <c:v>8.0</c:v>
                </c:pt>
                <c:pt idx="13">
                  <c:v>4.0</c:v>
                </c:pt>
                <c:pt idx="14">
                  <c:v>14.0</c:v>
                </c:pt>
                <c:pt idx="15">
                  <c:v>6.0</c:v>
                </c:pt>
                <c:pt idx="16">
                  <c:v>6.0</c:v>
                </c:pt>
                <c:pt idx="17">
                  <c:v>18.0</c:v>
                </c:pt>
                <c:pt idx="18">
                  <c:v>8.0</c:v>
                </c:pt>
                <c:pt idx="19">
                  <c:v>13.0</c:v>
                </c:pt>
                <c:pt idx="20">
                  <c:v>10.0</c:v>
                </c:pt>
              </c:numCache>
            </c:numRef>
          </c:val>
          <c:smooth val="0"/>
        </c:ser>
        <c:dLbls>
          <c:showLegendKey val="0"/>
          <c:showVal val="0"/>
          <c:showCatName val="0"/>
          <c:showSerName val="0"/>
          <c:showPercent val="0"/>
          <c:showBubbleSize val="0"/>
        </c:dLbls>
        <c:marker val="1"/>
        <c:smooth val="0"/>
        <c:axId val="-2106669992"/>
        <c:axId val="-2073500968"/>
      </c:lineChart>
      <c:catAx>
        <c:axId val="-2106669992"/>
        <c:scaling>
          <c:orientation val="minMax"/>
        </c:scaling>
        <c:delete val="0"/>
        <c:axPos val="b"/>
        <c:numFmt formatCode="General" sourceLinked="1"/>
        <c:majorTickMark val="none"/>
        <c:minorTickMark val="none"/>
        <c:tickLblPos val="nextTo"/>
        <c:crossAx val="-2073500968"/>
        <c:crosses val="autoZero"/>
        <c:auto val="1"/>
        <c:lblAlgn val="ctr"/>
        <c:lblOffset val="100"/>
        <c:noMultiLvlLbl val="0"/>
      </c:catAx>
      <c:valAx>
        <c:axId val="-2073500968"/>
        <c:scaling>
          <c:orientation val="minMax"/>
        </c:scaling>
        <c:delete val="0"/>
        <c:axPos val="l"/>
        <c:majorGridlines/>
        <c:numFmt formatCode="General" sourceLinked="1"/>
        <c:majorTickMark val="none"/>
        <c:minorTickMark val="none"/>
        <c:tickLblPos val="nextTo"/>
        <c:spPr>
          <a:ln w="9525">
            <a:noFill/>
          </a:ln>
        </c:spPr>
        <c:crossAx val="-2106669992"/>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Compliance</a:t>
            </a:r>
            <a:r>
              <a:rPr lang="en-US" baseline="0"/>
              <a:t> Program</a:t>
            </a:r>
            <a:endParaRPr lang="en-US"/>
          </a:p>
        </c:rich>
      </c:tx>
      <c:layout/>
      <c:overlay val="0"/>
    </c:title>
    <c:autoTitleDeleted val="0"/>
    <c:plotArea>
      <c:layout/>
      <c:lineChart>
        <c:grouping val="standard"/>
        <c:varyColors val="0"/>
        <c:ser>
          <c:idx val="0"/>
          <c:order val="0"/>
          <c:tx>
            <c:strRef>
              <c:f>'Public (2)'!$BD$2</c:f>
              <c:strCache>
                <c:ptCount val="1"/>
                <c:pt idx="0">
                  <c:v>Compliance Program</c:v>
                </c:pt>
              </c:strCache>
            </c:strRef>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(2)'!$BD$279:$BD$299</c:f>
              <c:numCache>
                <c:formatCode>General</c:formatCode>
                <c:ptCount val="21"/>
                <c:pt idx="0">
                  <c:v>2.0</c:v>
                </c:pt>
                <c:pt idx="1">
                  <c:v>0.0</c:v>
                </c:pt>
                <c:pt idx="2">
                  <c:v>1.0</c:v>
                </c:pt>
                <c:pt idx="3">
                  <c:v>0.0</c:v>
                </c:pt>
                <c:pt idx="4">
                  <c:v>0.0</c:v>
                </c:pt>
                <c:pt idx="5">
                  <c:v>1.0</c:v>
                </c:pt>
                <c:pt idx="6">
                  <c:v>1.0</c:v>
                </c:pt>
                <c:pt idx="7">
                  <c:v>0.0</c:v>
                </c:pt>
                <c:pt idx="8">
                  <c:v>2.0</c:v>
                </c:pt>
                <c:pt idx="9">
                  <c:v>1.0</c:v>
                </c:pt>
                <c:pt idx="10">
                  <c:v>4.0</c:v>
                </c:pt>
                <c:pt idx="11">
                  <c:v>7.0</c:v>
                </c:pt>
                <c:pt idx="12">
                  <c:v>11.0</c:v>
                </c:pt>
                <c:pt idx="13">
                  <c:v>11.0</c:v>
                </c:pt>
                <c:pt idx="14">
                  <c:v>25.0</c:v>
                </c:pt>
                <c:pt idx="15">
                  <c:v>18.0</c:v>
                </c:pt>
                <c:pt idx="16">
                  <c:v>15.0</c:v>
                </c:pt>
                <c:pt idx="17">
                  <c:v>29.0</c:v>
                </c:pt>
                <c:pt idx="18">
                  <c:v>25.0</c:v>
                </c:pt>
                <c:pt idx="19">
                  <c:v>29.0</c:v>
                </c:pt>
                <c:pt idx="20">
                  <c:v>21.0</c:v>
                </c:pt>
              </c:numCache>
            </c:numRef>
          </c:val>
          <c:smooth val="0"/>
        </c:ser>
        <c:ser>
          <c:idx val="1"/>
          <c:order val="1"/>
          <c:tx>
            <c:v>Agreements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(2)'!$AC$279:$AC$299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dLbls>
          <c:showLegendKey val="0"/>
          <c:showVal val="0"/>
          <c:showCatName val="0"/>
          <c:showSerName val="0"/>
          <c:showPercent val="0"/>
          <c:showBubbleSize val="0"/>
        </c:dLbls>
        <c:marker val="1"/>
        <c:smooth val="0"/>
        <c:axId val="-2078814232"/>
        <c:axId val="-2074648392"/>
      </c:lineChart>
      <c:catAx>
        <c:axId val="-2078814232"/>
        <c:scaling>
          <c:orientation val="minMax"/>
        </c:scaling>
        <c:delete val="0"/>
        <c:axPos val="b"/>
        <c:numFmt formatCode="General" sourceLinked="1"/>
        <c:majorTickMark val="none"/>
        <c:minorTickMark val="none"/>
        <c:tickLblPos val="nextTo"/>
        <c:crossAx val="-2074648392"/>
        <c:crosses val="autoZero"/>
        <c:auto val="1"/>
        <c:lblAlgn val="ctr"/>
        <c:lblOffset val="100"/>
        <c:noMultiLvlLbl val="0"/>
      </c:catAx>
      <c:valAx>
        <c:axId val="-2074648392"/>
        <c:scaling>
          <c:orientation val="minMax"/>
        </c:scaling>
        <c:delete val="0"/>
        <c:axPos val="l"/>
        <c:majorGridlines/>
        <c:numFmt formatCode="General" sourceLinked="1"/>
        <c:majorTickMark val="none"/>
        <c:minorTickMark val="none"/>
        <c:tickLblPos val="nextTo"/>
        <c:spPr>
          <a:ln w="9525">
            <a:noFill/>
          </a:ln>
        </c:spPr>
        <c:crossAx val="-2078814232"/>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Compliance</a:t>
            </a:r>
            <a:r>
              <a:rPr lang="en-US" baseline="0"/>
              <a:t> Program</a:t>
            </a:r>
            <a:endParaRPr lang="en-US"/>
          </a:p>
        </c:rich>
      </c:tx>
      <c:layout/>
      <c:overlay val="0"/>
    </c:title>
    <c:autoTitleDeleted val="0"/>
    <c:plotArea>
      <c:layout/>
      <c:lineChart>
        <c:grouping val="standard"/>
        <c:varyColors val="0"/>
        <c:ser>
          <c:idx val="0"/>
          <c:order val="0"/>
          <c:tx>
            <c:v>Financial and Books</c:v>
          </c:tx>
          <c:marker>
            <c:symbol val="none"/>
          </c:marker>
          <c:cat>
            <c:numRef>
              <c:f>'Public (2)'!$BB$279:$BB$299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(2)'!$BP$279:$BP$299</c:f>
              <c:numCache>
                <c:formatCode>General</c:formatCode>
                <c:ptCount val="21"/>
                <c:pt idx="0">
                  <c:v>0.0</c:v>
                </c:pt>
                <c:pt idx="1">
                  <c:v>0.0</c:v>
                </c:pt>
                <c:pt idx="2">
                  <c:v>0.0</c:v>
                </c:pt>
                <c:pt idx="3">
                  <c:v>0.0</c:v>
                </c:pt>
                <c:pt idx="4">
                  <c:v>0.0</c:v>
                </c:pt>
                <c:pt idx="5">
                  <c:v>0.0</c:v>
                </c:pt>
                <c:pt idx="6">
                  <c:v>0.0</c:v>
                </c:pt>
                <c:pt idx="7">
                  <c:v>0.0</c:v>
                </c:pt>
                <c:pt idx="8">
                  <c:v>0.0</c:v>
                </c:pt>
                <c:pt idx="9">
                  <c:v>0.0</c:v>
                </c:pt>
                <c:pt idx="10">
                  <c:v>1.0</c:v>
                </c:pt>
                <c:pt idx="11">
                  <c:v>0.0</c:v>
                </c:pt>
                <c:pt idx="12">
                  <c:v>0.0</c:v>
                </c:pt>
                <c:pt idx="13">
                  <c:v>0.0</c:v>
                </c:pt>
                <c:pt idx="14">
                  <c:v>5.0</c:v>
                </c:pt>
                <c:pt idx="15">
                  <c:v>5.0</c:v>
                </c:pt>
                <c:pt idx="16">
                  <c:v>3.0</c:v>
                </c:pt>
                <c:pt idx="17">
                  <c:v>11.0</c:v>
                </c:pt>
                <c:pt idx="18">
                  <c:v>5.0</c:v>
                </c:pt>
                <c:pt idx="19">
                  <c:v>7.0</c:v>
                </c:pt>
                <c:pt idx="20">
                  <c:v>7.0</c:v>
                </c:pt>
              </c:numCache>
            </c:numRef>
          </c:val>
          <c:smooth val="0"/>
        </c:ser>
        <c:ser>
          <c:idx val="1"/>
          <c:order val="1"/>
          <c:tx>
            <c:v>Agreements</c:v>
          </c:tx>
          <c:marker>
            <c:symbol val="none"/>
          </c:marker>
          <c:cat>
            <c:numRef>
              <c:f>'Public (2)'!$BB$279:$BB$299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(2)'!$AC$279:$AC$299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ser>
          <c:idx val="2"/>
          <c:order val="2"/>
          <c:tx>
            <c:v>Compliance Code</c:v>
          </c:tx>
          <c:marker>
            <c:symbol val="none"/>
          </c:marker>
          <c:cat>
            <c:numRef>
              <c:f>'Public (2)'!$BB$279:$BB$299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(2)'!$BL$279:$BL$299</c:f>
              <c:numCache>
                <c:formatCode>General</c:formatCode>
                <c:ptCount val="21"/>
                <c:pt idx="0">
                  <c:v>0.0</c:v>
                </c:pt>
                <c:pt idx="1">
                  <c:v>0.0</c:v>
                </c:pt>
                <c:pt idx="2">
                  <c:v>0.0</c:v>
                </c:pt>
                <c:pt idx="3">
                  <c:v>0.0</c:v>
                </c:pt>
                <c:pt idx="4">
                  <c:v>0.0</c:v>
                </c:pt>
                <c:pt idx="5">
                  <c:v>0.0</c:v>
                </c:pt>
                <c:pt idx="6">
                  <c:v>0.0</c:v>
                </c:pt>
                <c:pt idx="7">
                  <c:v>0.0</c:v>
                </c:pt>
                <c:pt idx="8">
                  <c:v>0.0</c:v>
                </c:pt>
                <c:pt idx="9">
                  <c:v>0.0</c:v>
                </c:pt>
                <c:pt idx="10">
                  <c:v>0.0</c:v>
                </c:pt>
                <c:pt idx="11">
                  <c:v>0.0</c:v>
                </c:pt>
                <c:pt idx="12">
                  <c:v>0.0</c:v>
                </c:pt>
                <c:pt idx="13">
                  <c:v>0.0</c:v>
                </c:pt>
                <c:pt idx="14">
                  <c:v>4.0</c:v>
                </c:pt>
                <c:pt idx="15">
                  <c:v>2.0</c:v>
                </c:pt>
                <c:pt idx="16">
                  <c:v>3.0</c:v>
                </c:pt>
                <c:pt idx="17">
                  <c:v>10.0</c:v>
                </c:pt>
                <c:pt idx="18">
                  <c:v>6.0</c:v>
                </c:pt>
                <c:pt idx="19">
                  <c:v>5.0</c:v>
                </c:pt>
                <c:pt idx="20">
                  <c:v>7.0</c:v>
                </c:pt>
              </c:numCache>
            </c:numRef>
          </c:val>
          <c:smooth val="0"/>
        </c:ser>
        <c:ser>
          <c:idx val="3"/>
          <c:order val="3"/>
          <c:tx>
            <c:v>Corporate Policy</c:v>
          </c:tx>
          <c:marker>
            <c:symbol val="none"/>
          </c:marker>
          <c:cat>
            <c:numRef>
              <c:f>'Public (2)'!$BB$279:$BB$299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(2)'!$BJ$279:$BJ$299</c:f>
              <c:numCache>
                <c:formatCode>General</c:formatCode>
                <c:ptCount val="21"/>
                <c:pt idx="0">
                  <c:v>0.0</c:v>
                </c:pt>
                <c:pt idx="1">
                  <c:v>0.0</c:v>
                </c:pt>
                <c:pt idx="2">
                  <c:v>0.0</c:v>
                </c:pt>
                <c:pt idx="3">
                  <c:v>0.0</c:v>
                </c:pt>
                <c:pt idx="4">
                  <c:v>0.0</c:v>
                </c:pt>
                <c:pt idx="5">
                  <c:v>0.0</c:v>
                </c:pt>
                <c:pt idx="6">
                  <c:v>0.0</c:v>
                </c:pt>
                <c:pt idx="7">
                  <c:v>0.0</c:v>
                </c:pt>
                <c:pt idx="8">
                  <c:v>0.0</c:v>
                </c:pt>
                <c:pt idx="9">
                  <c:v>0.0</c:v>
                </c:pt>
                <c:pt idx="10">
                  <c:v>0.0</c:v>
                </c:pt>
                <c:pt idx="11">
                  <c:v>0.0</c:v>
                </c:pt>
                <c:pt idx="12">
                  <c:v>1.0</c:v>
                </c:pt>
                <c:pt idx="13">
                  <c:v>0.0</c:v>
                </c:pt>
                <c:pt idx="14">
                  <c:v>2.0</c:v>
                </c:pt>
                <c:pt idx="15">
                  <c:v>5.0</c:v>
                </c:pt>
                <c:pt idx="16">
                  <c:v>2.0</c:v>
                </c:pt>
                <c:pt idx="17">
                  <c:v>11.0</c:v>
                </c:pt>
                <c:pt idx="18">
                  <c:v>4.0</c:v>
                </c:pt>
                <c:pt idx="19">
                  <c:v>4.0</c:v>
                </c:pt>
                <c:pt idx="20">
                  <c:v>7.0</c:v>
                </c:pt>
              </c:numCache>
            </c:numRef>
          </c:val>
          <c:smooth val="0"/>
        </c:ser>
        <c:ser>
          <c:idx val="4"/>
          <c:order val="4"/>
          <c:tx>
            <c:v>Communication/Training</c:v>
          </c:tx>
          <c:marker>
            <c:symbol val="none"/>
          </c:marker>
          <c:cat>
            <c:numRef>
              <c:f>'Public (2)'!$BB$279:$BB$299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(2)'!$BU$279:$BU$299</c:f>
              <c:numCache>
                <c:formatCode>General</c:formatCode>
                <c:ptCount val="21"/>
                <c:pt idx="0">
                  <c:v>1.0</c:v>
                </c:pt>
                <c:pt idx="1">
                  <c:v>0.0</c:v>
                </c:pt>
                <c:pt idx="2">
                  <c:v>1.0</c:v>
                </c:pt>
                <c:pt idx="3">
                  <c:v>0.0</c:v>
                </c:pt>
                <c:pt idx="4">
                  <c:v>0.0</c:v>
                </c:pt>
                <c:pt idx="5">
                  <c:v>1.0</c:v>
                </c:pt>
                <c:pt idx="6">
                  <c:v>0.0</c:v>
                </c:pt>
                <c:pt idx="7">
                  <c:v>0.0</c:v>
                </c:pt>
                <c:pt idx="8">
                  <c:v>0.0</c:v>
                </c:pt>
                <c:pt idx="9">
                  <c:v>0.0</c:v>
                </c:pt>
                <c:pt idx="10">
                  <c:v>3.0</c:v>
                </c:pt>
                <c:pt idx="11">
                  <c:v>2.0</c:v>
                </c:pt>
                <c:pt idx="12">
                  <c:v>6.0</c:v>
                </c:pt>
                <c:pt idx="13">
                  <c:v>5.0</c:v>
                </c:pt>
                <c:pt idx="14">
                  <c:v>14.0</c:v>
                </c:pt>
                <c:pt idx="15">
                  <c:v>12.0</c:v>
                </c:pt>
                <c:pt idx="16">
                  <c:v>7.0</c:v>
                </c:pt>
                <c:pt idx="17">
                  <c:v>26.0</c:v>
                </c:pt>
                <c:pt idx="18">
                  <c:v>14.0</c:v>
                </c:pt>
                <c:pt idx="19">
                  <c:v>13.0</c:v>
                </c:pt>
                <c:pt idx="20">
                  <c:v>13.0</c:v>
                </c:pt>
              </c:numCache>
            </c:numRef>
          </c:val>
          <c:smooth val="0"/>
        </c:ser>
        <c:ser>
          <c:idx val="5"/>
          <c:order val="5"/>
          <c:tx>
            <c:v>CCO Created</c:v>
          </c:tx>
          <c:marker>
            <c:symbol val="none"/>
          </c:marker>
          <c:val>
            <c:numRef>
              <c:f>'Public (2)'!$BV$279:$BV$299</c:f>
              <c:numCache>
                <c:formatCode>General</c:formatCode>
                <c:ptCount val="21"/>
                <c:pt idx="0">
                  <c:v>0.0</c:v>
                </c:pt>
                <c:pt idx="1">
                  <c:v>0.0</c:v>
                </c:pt>
                <c:pt idx="2">
                  <c:v>0.0</c:v>
                </c:pt>
                <c:pt idx="3">
                  <c:v>0.0</c:v>
                </c:pt>
                <c:pt idx="4">
                  <c:v>0.0</c:v>
                </c:pt>
                <c:pt idx="5">
                  <c:v>0.0</c:v>
                </c:pt>
                <c:pt idx="6">
                  <c:v>0.0</c:v>
                </c:pt>
                <c:pt idx="7">
                  <c:v>0.0</c:v>
                </c:pt>
                <c:pt idx="8">
                  <c:v>1.0</c:v>
                </c:pt>
                <c:pt idx="9">
                  <c:v>0.0</c:v>
                </c:pt>
                <c:pt idx="10">
                  <c:v>0.0</c:v>
                </c:pt>
                <c:pt idx="11">
                  <c:v>1.0</c:v>
                </c:pt>
                <c:pt idx="12">
                  <c:v>3.0</c:v>
                </c:pt>
                <c:pt idx="13">
                  <c:v>2.0</c:v>
                </c:pt>
                <c:pt idx="14">
                  <c:v>5.0</c:v>
                </c:pt>
                <c:pt idx="15">
                  <c:v>3.0</c:v>
                </c:pt>
                <c:pt idx="16">
                  <c:v>2.0</c:v>
                </c:pt>
                <c:pt idx="17">
                  <c:v>5.0</c:v>
                </c:pt>
                <c:pt idx="18">
                  <c:v>4.0</c:v>
                </c:pt>
                <c:pt idx="19">
                  <c:v>3.0</c:v>
                </c:pt>
                <c:pt idx="20">
                  <c:v>0.0</c:v>
                </c:pt>
              </c:numCache>
            </c:numRef>
          </c:val>
          <c:smooth val="0"/>
        </c:ser>
        <c:dLbls>
          <c:showLegendKey val="0"/>
          <c:showVal val="0"/>
          <c:showCatName val="0"/>
          <c:showSerName val="0"/>
          <c:showPercent val="0"/>
          <c:showBubbleSize val="0"/>
        </c:dLbls>
        <c:marker val="1"/>
        <c:smooth val="0"/>
        <c:axId val="-2086537352"/>
        <c:axId val="-2086043976"/>
      </c:lineChart>
      <c:catAx>
        <c:axId val="-2086537352"/>
        <c:scaling>
          <c:orientation val="minMax"/>
        </c:scaling>
        <c:delete val="0"/>
        <c:axPos val="b"/>
        <c:numFmt formatCode="General" sourceLinked="1"/>
        <c:majorTickMark val="none"/>
        <c:minorTickMark val="none"/>
        <c:tickLblPos val="nextTo"/>
        <c:crossAx val="-2086043976"/>
        <c:crosses val="autoZero"/>
        <c:auto val="1"/>
        <c:lblAlgn val="ctr"/>
        <c:lblOffset val="100"/>
        <c:noMultiLvlLbl val="0"/>
      </c:catAx>
      <c:valAx>
        <c:axId val="-2086043976"/>
        <c:scaling>
          <c:orientation val="minMax"/>
        </c:scaling>
        <c:delete val="0"/>
        <c:axPos val="l"/>
        <c:majorGridlines/>
        <c:numFmt formatCode="General" sourceLinked="1"/>
        <c:majorTickMark val="none"/>
        <c:minorTickMark val="none"/>
        <c:tickLblPos val="nextTo"/>
        <c:spPr>
          <a:ln w="9525">
            <a:noFill/>
          </a:ln>
        </c:spPr>
        <c:crossAx val="-2086537352"/>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lineChart>
        <c:grouping val="standard"/>
        <c:varyColors val="0"/>
        <c:ser>
          <c:idx val="0"/>
          <c:order val="0"/>
          <c:tx>
            <c:v>Waive Rights</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(2)'!$CH$279:$CH$299</c:f>
              <c:numCache>
                <c:formatCode>General</c:formatCode>
                <c:ptCount val="21"/>
                <c:pt idx="0">
                  <c:v>1.0</c:v>
                </c:pt>
                <c:pt idx="1">
                  <c:v>1.0</c:v>
                </c:pt>
                <c:pt idx="2">
                  <c:v>1.0</c:v>
                </c:pt>
                <c:pt idx="3">
                  <c:v>1.0</c:v>
                </c:pt>
                <c:pt idx="4">
                  <c:v>0.0</c:v>
                </c:pt>
                <c:pt idx="5">
                  <c:v>1.0</c:v>
                </c:pt>
                <c:pt idx="6">
                  <c:v>0.0</c:v>
                </c:pt>
                <c:pt idx="7">
                  <c:v>1.0</c:v>
                </c:pt>
                <c:pt idx="8">
                  <c:v>2.0</c:v>
                </c:pt>
                <c:pt idx="9">
                  <c:v>1.0</c:v>
                </c:pt>
                <c:pt idx="10">
                  <c:v>5.0</c:v>
                </c:pt>
                <c:pt idx="11">
                  <c:v>8.0</c:v>
                </c:pt>
                <c:pt idx="12">
                  <c:v>14.0</c:v>
                </c:pt>
                <c:pt idx="13">
                  <c:v>22.0</c:v>
                </c:pt>
                <c:pt idx="14">
                  <c:v>36.0</c:v>
                </c:pt>
                <c:pt idx="15">
                  <c:v>21.0</c:v>
                </c:pt>
                <c:pt idx="16">
                  <c:v>17.0</c:v>
                </c:pt>
                <c:pt idx="17">
                  <c:v>38.0</c:v>
                </c:pt>
                <c:pt idx="18">
                  <c:v>31.0</c:v>
                </c:pt>
                <c:pt idx="19">
                  <c:v>32.0</c:v>
                </c:pt>
                <c:pt idx="20">
                  <c:v>25.0</c:v>
                </c:pt>
              </c:numCache>
            </c:numRef>
          </c:val>
          <c:smooth val="0"/>
        </c:ser>
        <c:dLbls>
          <c:showLegendKey val="0"/>
          <c:showVal val="0"/>
          <c:showCatName val="0"/>
          <c:showSerName val="0"/>
          <c:showPercent val="0"/>
          <c:showBubbleSize val="0"/>
        </c:dLbls>
        <c:marker val="1"/>
        <c:smooth val="0"/>
        <c:axId val="-2085694568"/>
        <c:axId val="-2086639000"/>
      </c:lineChart>
      <c:catAx>
        <c:axId val="-2085694568"/>
        <c:scaling>
          <c:orientation val="minMax"/>
        </c:scaling>
        <c:delete val="0"/>
        <c:axPos val="b"/>
        <c:numFmt formatCode="General" sourceLinked="1"/>
        <c:majorTickMark val="out"/>
        <c:minorTickMark val="none"/>
        <c:tickLblPos val="nextTo"/>
        <c:crossAx val="-2086639000"/>
        <c:crosses val="autoZero"/>
        <c:auto val="1"/>
        <c:lblAlgn val="ctr"/>
        <c:lblOffset val="100"/>
        <c:noMultiLvlLbl val="0"/>
      </c:catAx>
      <c:valAx>
        <c:axId val="-2086639000"/>
        <c:scaling>
          <c:orientation val="minMax"/>
        </c:scaling>
        <c:delete val="0"/>
        <c:axPos val="l"/>
        <c:majorGridlines/>
        <c:numFmt formatCode="General" sourceLinked="1"/>
        <c:majorTickMark val="out"/>
        <c:minorTickMark val="none"/>
        <c:tickLblPos val="nextTo"/>
        <c:crossAx val="-208569456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lineChart>
        <c:grouping val="standard"/>
        <c:varyColors val="0"/>
        <c:ser>
          <c:idx val="0"/>
          <c:order val="0"/>
          <c:tx>
            <c:v>N/DPAs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(2)'!$AC$279:$AC$299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dLbls>
          <c:showLegendKey val="0"/>
          <c:showVal val="0"/>
          <c:showCatName val="0"/>
          <c:showSerName val="0"/>
          <c:showPercent val="0"/>
          <c:showBubbleSize val="0"/>
        </c:dLbls>
        <c:marker val="1"/>
        <c:smooth val="0"/>
        <c:axId val="-2107679112"/>
        <c:axId val="-2108430232"/>
      </c:lineChart>
      <c:catAx>
        <c:axId val="-2107679112"/>
        <c:scaling>
          <c:orientation val="minMax"/>
        </c:scaling>
        <c:delete val="0"/>
        <c:axPos val="b"/>
        <c:numFmt formatCode="General" sourceLinked="1"/>
        <c:majorTickMark val="none"/>
        <c:minorTickMark val="none"/>
        <c:tickLblPos val="nextTo"/>
        <c:crossAx val="-2108430232"/>
        <c:crosses val="autoZero"/>
        <c:auto val="1"/>
        <c:lblAlgn val="ctr"/>
        <c:lblOffset val="100"/>
        <c:noMultiLvlLbl val="0"/>
      </c:catAx>
      <c:valAx>
        <c:axId val="-2108430232"/>
        <c:scaling>
          <c:orientation val="minMax"/>
        </c:scaling>
        <c:delete val="0"/>
        <c:axPos val="l"/>
        <c:majorGridlines/>
        <c:numFmt formatCode="General" sourceLinked="1"/>
        <c:majorTickMark val="none"/>
        <c:minorTickMark val="none"/>
        <c:tickLblPos val="nextTo"/>
        <c:spPr>
          <a:ln w="9525">
            <a:noFill/>
          </a:ln>
        </c:spPr>
        <c:crossAx val="-2107679112"/>
        <c:crosses val="autoZero"/>
        <c:crossBetween val="between"/>
      </c:valAx>
    </c:plotArea>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Waiving</a:t>
            </a:r>
            <a:r>
              <a:rPr lang="en-US" baseline="0"/>
              <a:t> Rights</a:t>
            </a:r>
            <a:endParaRPr lang="en-US"/>
          </a:p>
        </c:rich>
      </c:tx>
      <c:layout>
        <c:manualLayout>
          <c:xMode val="edge"/>
          <c:yMode val="edge"/>
          <c:x val="0.333589717794847"/>
          <c:y val="0.0509259259259259"/>
        </c:manualLayout>
      </c:layout>
      <c:overlay val="0"/>
    </c:title>
    <c:autoTitleDeleted val="0"/>
    <c:plotArea>
      <c:layout/>
      <c:barChart>
        <c:barDir val="col"/>
        <c:grouping val="clustered"/>
        <c:varyColors val="0"/>
        <c:ser>
          <c:idx val="0"/>
          <c:order val="0"/>
          <c:tx>
            <c:v>Waiving 6th Amend</c:v>
          </c:tx>
          <c:invertIfNegative val="0"/>
          <c:val>
            <c:numRef>
              <c:f>'Public (2)'!$CL$276</c:f>
              <c:numCache>
                <c:formatCode>General</c:formatCode>
                <c:ptCount val="1"/>
                <c:pt idx="0">
                  <c:v>125.0</c:v>
                </c:pt>
              </c:numCache>
            </c:numRef>
          </c:val>
        </c:ser>
        <c:ser>
          <c:idx val="1"/>
          <c:order val="1"/>
          <c:tx>
            <c:v>Waiving SoL</c:v>
          </c:tx>
          <c:invertIfNegative val="0"/>
          <c:val>
            <c:numRef>
              <c:f>'Public (2)'!$CM$276</c:f>
              <c:numCache>
                <c:formatCode>General</c:formatCode>
                <c:ptCount val="1"/>
                <c:pt idx="0">
                  <c:v>216.0</c:v>
                </c:pt>
              </c:numCache>
            </c:numRef>
          </c:val>
        </c:ser>
        <c:ser>
          <c:idx val="2"/>
          <c:order val="2"/>
          <c:tx>
            <c:v>Waiving Admissibility</c:v>
          </c:tx>
          <c:invertIfNegative val="0"/>
          <c:val>
            <c:numRef>
              <c:f>'Public (2)'!$CN$276</c:f>
              <c:numCache>
                <c:formatCode>General</c:formatCode>
                <c:ptCount val="1"/>
                <c:pt idx="0">
                  <c:v>195.0</c:v>
                </c:pt>
              </c:numCache>
            </c:numRef>
          </c:val>
        </c:ser>
        <c:ser>
          <c:idx val="3"/>
          <c:order val="3"/>
          <c:tx>
            <c:v>Waiving Indictment</c:v>
          </c:tx>
          <c:invertIfNegative val="0"/>
          <c:val>
            <c:numRef>
              <c:f>'Public (2)'!$CP$276</c:f>
              <c:numCache>
                <c:formatCode>General</c:formatCode>
                <c:ptCount val="1"/>
                <c:pt idx="0">
                  <c:v>78.0</c:v>
                </c:pt>
              </c:numCache>
            </c:numRef>
          </c:val>
        </c:ser>
        <c:ser>
          <c:idx val="4"/>
          <c:order val="4"/>
          <c:tx>
            <c:v>Waiving Venue</c:v>
          </c:tx>
          <c:invertIfNegative val="0"/>
          <c:val>
            <c:numRef>
              <c:f>'Public (2)'!$CO$276</c:f>
              <c:numCache>
                <c:formatCode>General</c:formatCode>
                <c:ptCount val="1"/>
                <c:pt idx="0">
                  <c:v>60.0</c:v>
                </c:pt>
              </c:numCache>
            </c:numRef>
          </c:val>
        </c:ser>
        <c:dLbls>
          <c:showLegendKey val="0"/>
          <c:showVal val="0"/>
          <c:showCatName val="0"/>
          <c:showSerName val="0"/>
          <c:showPercent val="0"/>
          <c:showBubbleSize val="0"/>
        </c:dLbls>
        <c:gapWidth val="75"/>
        <c:overlap val="-25"/>
        <c:axId val="-2085546120"/>
        <c:axId val="-2079441432"/>
      </c:barChart>
      <c:catAx>
        <c:axId val="-2085546120"/>
        <c:scaling>
          <c:orientation val="minMax"/>
        </c:scaling>
        <c:delete val="1"/>
        <c:axPos val="b"/>
        <c:majorTickMark val="none"/>
        <c:minorTickMark val="none"/>
        <c:tickLblPos val="none"/>
        <c:crossAx val="-2079441432"/>
        <c:crosses val="autoZero"/>
        <c:auto val="1"/>
        <c:lblAlgn val="ctr"/>
        <c:lblOffset val="100"/>
        <c:noMultiLvlLbl val="0"/>
      </c:catAx>
      <c:valAx>
        <c:axId val="-2079441432"/>
        <c:scaling>
          <c:orientation val="minMax"/>
        </c:scaling>
        <c:delete val="0"/>
        <c:axPos val="l"/>
        <c:majorGridlines/>
        <c:numFmt formatCode="General" sourceLinked="1"/>
        <c:majorTickMark val="none"/>
        <c:minorTickMark val="none"/>
        <c:tickLblPos val="nextTo"/>
        <c:spPr>
          <a:ln w="9525">
            <a:noFill/>
          </a:ln>
        </c:spPr>
        <c:crossAx val="-2085546120"/>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Waiving</a:t>
            </a:r>
            <a:r>
              <a:rPr lang="en-US" baseline="0"/>
              <a:t> Rights</a:t>
            </a:r>
            <a:endParaRPr lang="en-US"/>
          </a:p>
        </c:rich>
      </c:tx>
      <c:layout/>
      <c:overlay val="0"/>
    </c:title>
    <c:autoTitleDeleted val="0"/>
    <c:plotArea>
      <c:layout/>
      <c:lineChart>
        <c:grouping val="standard"/>
        <c:varyColors val="0"/>
        <c:ser>
          <c:idx val="0"/>
          <c:order val="0"/>
          <c:tx>
            <c:v>Attorney-Client Waiver</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(2)'!$CI$279:$CI$299</c:f>
              <c:numCache>
                <c:formatCode>General</c:formatCode>
                <c:ptCount val="21"/>
                <c:pt idx="0">
                  <c:v>0.0</c:v>
                </c:pt>
                <c:pt idx="1">
                  <c:v>1.0</c:v>
                </c:pt>
                <c:pt idx="2">
                  <c:v>1.0</c:v>
                </c:pt>
                <c:pt idx="3">
                  <c:v>0.0</c:v>
                </c:pt>
                <c:pt idx="4">
                  <c:v>0.0</c:v>
                </c:pt>
                <c:pt idx="5">
                  <c:v>0.0</c:v>
                </c:pt>
                <c:pt idx="6">
                  <c:v>0.0</c:v>
                </c:pt>
                <c:pt idx="7">
                  <c:v>0.0</c:v>
                </c:pt>
                <c:pt idx="8">
                  <c:v>2.0</c:v>
                </c:pt>
                <c:pt idx="9">
                  <c:v>1.0</c:v>
                </c:pt>
                <c:pt idx="10">
                  <c:v>3.0</c:v>
                </c:pt>
                <c:pt idx="11">
                  <c:v>5.0</c:v>
                </c:pt>
                <c:pt idx="12">
                  <c:v>7.0</c:v>
                </c:pt>
                <c:pt idx="13">
                  <c:v>8.0</c:v>
                </c:pt>
                <c:pt idx="14">
                  <c:v>6.0</c:v>
                </c:pt>
                <c:pt idx="15">
                  <c:v>6.0</c:v>
                </c:pt>
                <c:pt idx="16">
                  <c:v>0.0</c:v>
                </c:pt>
                <c:pt idx="17">
                  <c:v>0.0</c:v>
                </c:pt>
                <c:pt idx="18">
                  <c:v>0.0</c:v>
                </c:pt>
                <c:pt idx="19">
                  <c:v>0.0</c:v>
                </c:pt>
                <c:pt idx="20">
                  <c:v>0.0</c:v>
                </c:pt>
              </c:numCache>
            </c:numRef>
          </c:val>
          <c:smooth val="0"/>
        </c:ser>
        <c:ser>
          <c:idx val="1"/>
          <c:order val="1"/>
          <c:tx>
            <c:v>Limited Waiver</c:v>
          </c:tx>
          <c:marker>
            <c:symbol val="none"/>
          </c:marker>
          <c:val>
            <c:numRef>
              <c:f>'Public (2)'!$CJ$279:$CJ$299</c:f>
              <c:numCache>
                <c:formatCode>General</c:formatCode>
                <c:ptCount val="21"/>
                <c:pt idx="0">
                  <c:v>0.0</c:v>
                </c:pt>
                <c:pt idx="1">
                  <c:v>1.0</c:v>
                </c:pt>
                <c:pt idx="2">
                  <c:v>0.0</c:v>
                </c:pt>
                <c:pt idx="3">
                  <c:v>1.0</c:v>
                </c:pt>
                <c:pt idx="4">
                  <c:v>0.0</c:v>
                </c:pt>
                <c:pt idx="5">
                  <c:v>1.0</c:v>
                </c:pt>
                <c:pt idx="6">
                  <c:v>0.0</c:v>
                </c:pt>
                <c:pt idx="7">
                  <c:v>1.0</c:v>
                </c:pt>
                <c:pt idx="8">
                  <c:v>1.0</c:v>
                </c:pt>
                <c:pt idx="9">
                  <c:v>0.0</c:v>
                </c:pt>
                <c:pt idx="10">
                  <c:v>0.0</c:v>
                </c:pt>
                <c:pt idx="11">
                  <c:v>1.0</c:v>
                </c:pt>
                <c:pt idx="12">
                  <c:v>5.0</c:v>
                </c:pt>
                <c:pt idx="13">
                  <c:v>4.0</c:v>
                </c:pt>
                <c:pt idx="14">
                  <c:v>4.0</c:v>
                </c:pt>
                <c:pt idx="15">
                  <c:v>4.0</c:v>
                </c:pt>
                <c:pt idx="16">
                  <c:v>1.0</c:v>
                </c:pt>
                <c:pt idx="17">
                  <c:v>2.0</c:v>
                </c:pt>
                <c:pt idx="18">
                  <c:v>1.0</c:v>
                </c:pt>
                <c:pt idx="19">
                  <c:v>1.0</c:v>
                </c:pt>
                <c:pt idx="20">
                  <c:v>0.0</c:v>
                </c:pt>
              </c:numCache>
            </c:numRef>
          </c:val>
          <c:smooth val="0"/>
        </c:ser>
        <c:ser>
          <c:idx val="2"/>
          <c:order val="2"/>
          <c:tx>
            <c:v>Not Waving Attorney-Client</c:v>
          </c:tx>
          <c:marker>
            <c:symbol val="none"/>
          </c:marker>
          <c:val>
            <c:numRef>
              <c:f>'Public (2)'!$CK$279:$CK$299</c:f>
              <c:numCache>
                <c:formatCode>General</c:formatCode>
                <c:ptCount val="21"/>
                <c:pt idx="0">
                  <c:v>0.0</c:v>
                </c:pt>
                <c:pt idx="1">
                  <c:v>0.0</c:v>
                </c:pt>
                <c:pt idx="2">
                  <c:v>0.0</c:v>
                </c:pt>
                <c:pt idx="3">
                  <c:v>0.0</c:v>
                </c:pt>
                <c:pt idx="4">
                  <c:v>0.0</c:v>
                </c:pt>
                <c:pt idx="5">
                  <c:v>0.0</c:v>
                </c:pt>
                <c:pt idx="6">
                  <c:v>0.0</c:v>
                </c:pt>
                <c:pt idx="7">
                  <c:v>0.0</c:v>
                </c:pt>
                <c:pt idx="8">
                  <c:v>0.0</c:v>
                </c:pt>
                <c:pt idx="9">
                  <c:v>1.0</c:v>
                </c:pt>
                <c:pt idx="10">
                  <c:v>1.0</c:v>
                </c:pt>
                <c:pt idx="11">
                  <c:v>3.0</c:v>
                </c:pt>
                <c:pt idx="12">
                  <c:v>5.0</c:v>
                </c:pt>
                <c:pt idx="13">
                  <c:v>8.0</c:v>
                </c:pt>
                <c:pt idx="14">
                  <c:v>9.0</c:v>
                </c:pt>
                <c:pt idx="15">
                  <c:v>6.0</c:v>
                </c:pt>
                <c:pt idx="16">
                  <c:v>9.0</c:v>
                </c:pt>
                <c:pt idx="17">
                  <c:v>11.0</c:v>
                </c:pt>
                <c:pt idx="18">
                  <c:v>11.0</c:v>
                </c:pt>
                <c:pt idx="19">
                  <c:v>13.0</c:v>
                </c:pt>
                <c:pt idx="20">
                  <c:v>10.0</c:v>
                </c:pt>
              </c:numCache>
            </c:numRef>
          </c:val>
          <c:smooth val="0"/>
        </c:ser>
        <c:ser>
          <c:idx val="3"/>
          <c:order val="3"/>
          <c:tx>
            <c:v>6th Amend</c:v>
          </c:tx>
          <c:marker>
            <c:symbol val="none"/>
          </c:marker>
          <c:val>
            <c:numRef>
              <c:f>'Public (2)'!$CL$279:$CL$299</c:f>
              <c:numCache>
                <c:formatCode>General</c:formatCode>
                <c:ptCount val="21"/>
                <c:pt idx="0">
                  <c:v>0.0</c:v>
                </c:pt>
                <c:pt idx="1">
                  <c:v>1.0</c:v>
                </c:pt>
                <c:pt idx="2">
                  <c:v>0.0</c:v>
                </c:pt>
                <c:pt idx="3">
                  <c:v>0.0</c:v>
                </c:pt>
                <c:pt idx="4">
                  <c:v>0.0</c:v>
                </c:pt>
                <c:pt idx="5">
                  <c:v>0.0</c:v>
                </c:pt>
                <c:pt idx="6">
                  <c:v>0.0</c:v>
                </c:pt>
                <c:pt idx="7">
                  <c:v>0.0</c:v>
                </c:pt>
                <c:pt idx="8">
                  <c:v>0.0</c:v>
                </c:pt>
                <c:pt idx="9">
                  <c:v>0.0</c:v>
                </c:pt>
                <c:pt idx="10">
                  <c:v>2.0</c:v>
                </c:pt>
                <c:pt idx="11">
                  <c:v>1.0</c:v>
                </c:pt>
                <c:pt idx="12">
                  <c:v>6.0</c:v>
                </c:pt>
                <c:pt idx="13">
                  <c:v>9.0</c:v>
                </c:pt>
                <c:pt idx="14">
                  <c:v>20.0</c:v>
                </c:pt>
                <c:pt idx="15">
                  <c:v>12.0</c:v>
                </c:pt>
                <c:pt idx="16">
                  <c:v>8.0</c:v>
                </c:pt>
                <c:pt idx="17">
                  <c:v>26.0</c:v>
                </c:pt>
                <c:pt idx="18">
                  <c:v>11.0</c:v>
                </c:pt>
                <c:pt idx="19">
                  <c:v>14.0</c:v>
                </c:pt>
                <c:pt idx="20">
                  <c:v>15.0</c:v>
                </c:pt>
              </c:numCache>
            </c:numRef>
          </c:val>
          <c:smooth val="0"/>
        </c:ser>
        <c:ser>
          <c:idx val="4"/>
          <c:order val="4"/>
          <c:tx>
            <c:v>Statute of Limitations</c:v>
          </c:tx>
          <c:marker>
            <c:symbol val="none"/>
          </c:marker>
          <c:val>
            <c:numRef>
              <c:f>'Public (2)'!$CM$279:$CM$299</c:f>
              <c:numCache>
                <c:formatCode>General</c:formatCode>
                <c:ptCount val="21"/>
                <c:pt idx="0">
                  <c:v>0.0</c:v>
                </c:pt>
                <c:pt idx="1">
                  <c:v>1.0</c:v>
                </c:pt>
                <c:pt idx="2">
                  <c:v>0.0</c:v>
                </c:pt>
                <c:pt idx="3">
                  <c:v>0.0</c:v>
                </c:pt>
                <c:pt idx="4">
                  <c:v>0.0</c:v>
                </c:pt>
                <c:pt idx="5">
                  <c:v>1.0</c:v>
                </c:pt>
                <c:pt idx="6">
                  <c:v>0.0</c:v>
                </c:pt>
                <c:pt idx="7">
                  <c:v>1.0</c:v>
                </c:pt>
                <c:pt idx="8">
                  <c:v>2.0</c:v>
                </c:pt>
                <c:pt idx="9">
                  <c:v>1.0</c:v>
                </c:pt>
                <c:pt idx="10">
                  <c:v>3.0</c:v>
                </c:pt>
                <c:pt idx="11">
                  <c:v>7.0</c:v>
                </c:pt>
                <c:pt idx="12">
                  <c:v>11.0</c:v>
                </c:pt>
                <c:pt idx="13">
                  <c:v>15.0</c:v>
                </c:pt>
                <c:pt idx="14">
                  <c:v>32.0</c:v>
                </c:pt>
                <c:pt idx="15">
                  <c:v>18.0</c:v>
                </c:pt>
                <c:pt idx="16">
                  <c:v>14.0</c:v>
                </c:pt>
                <c:pt idx="17">
                  <c:v>32.0</c:v>
                </c:pt>
                <c:pt idx="18">
                  <c:v>26.0</c:v>
                </c:pt>
                <c:pt idx="19">
                  <c:v>29.0</c:v>
                </c:pt>
                <c:pt idx="20">
                  <c:v>23.0</c:v>
                </c:pt>
              </c:numCache>
            </c:numRef>
          </c:val>
          <c:smooth val="0"/>
        </c:ser>
        <c:ser>
          <c:idx val="5"/>
          <c:order val="5"/>
          <c:tx>
            <c:v>Admissibility</c:v>
          </c:tx>
          <c:marker>
            <c:symbol val="none"/>
          </c:marker>
          <c:val>
            <c:numRef>
              <c:f>'Public (2)'!$CN$279:$CN$299</c:f>
              <c:numCache>
                <c:formatCode>General</c:formatCode>
                <c:ptCount val="21"/>
                <c:pt idx="0">
                  <c:v>0.0</c:v>
                </c:pt>
                <c:pt idx="1">
                  <c:v>1.0</c:v>
                </c:pt>
                <c:pt idx="2">
                  <c:v>0.0</c:v>
                </c:pt>
                <c:pt idx="3">
                  <c:v>0.0</c:v>
                </c:pt>
                <c:pt idx="4">
                  <c:v>0.0</c:v>
                </c:pt>
                <c:pt idx="5">
                  <c:v>0.0</c:v>
                </c:pt>
                <c:pt idx="6">
                  <c:v>0.0</c:v>
                </c:pt>
                <c:pt idx="7">
                  <c:v>1.0</c:v>
                </c:pt>
                <c:pt idx="8">
                  <c:v>2.0</c:v>
                </c:pt>
                <c:pt idx="9">
                  <c:v>0.0</c:v>
                </c:pt>
                <c:pt idx="10">
                  <c:v>2.0</c:v>
                </c:pt>
                <c:pt idx="11">
                  <c:v>4.0</c:v>
                </c:pt>
                <c:pt idx="12">
                  <c:v>9.0</c:v>
                </c:pt>
                <c:pt idx="13">
                  <c:v>16.0</c:v>
                </c:pt>
                <c:pt idx="14">
                  <c:v>23.0</c:v>
                </c:pt>
                <c:pt idx="15">
                  <c:v>17.0</c:v>
                </c:pt>
                <c:pt idx="16">
                  <c:v>14.0</c:v>
                </c:pt>
                <c:pt idx="17">
                  <c:v>29.0</c:v>
                </c:pt>
                <c:pt idx="18">
                  <c:v>24.0</c:v>
                </c:pt>
                <c:pt idx="19">
                  <c:v>29.0</c:v>
                </c:pt>
                <c:pt idx="20">
                  <c:v>24.0</c:v>
                </c:pt>
              </c:numCache>
            </c:numRef>
          </c:val>
          <c:smooth val="0"/>
        </c:ser>
        <c:ser>
          <c:idx val="6"/>
          <c:order val="6"/>
          <c:tx>
            <c:v>Indictment</c:v>
          </c:tx>
          <c:marker>
            <c:symbol val="none"/>
          </c:marker>
          <c:val>
            <c:numRef>
              <c:f>'Public (2)'!$CP$279:$CP$299</c:f>
              <c:numCache>
                <c:formatCode>General</c:formatCode>
                <c:ptCount val="21"/>
                <c:pt idx="0">
                  <c:v>0.0</c:v>
                </c:pt>
                <c:pt idx="1">
                  <c:v>1.0</c:v>
                </c:pt>
                <c:pt idx="2">
                  <c:v>0.0</c:v>
                </c:pt>
                <c:pt idx="3">
                  <c:v>0.0</c:v>
                </c:pt>
                <c:pt idx="4">
                  <c:v>0.0</c:v>
                </c:pt>
                <c:pt idx="5">
                  <c:v>0.0</c:v>
                </c:pt>
                <c:pt idx="6">
                  <c:v>0.0</c:v>
                </c:pt>
                <c:pt idx="7">
                  <c:v>1.0</c:v>
                </c:pt>
                <c:pt idx="8">
                  <c:v>0.0</c:v>
                </c:pt>
                <c:pt idx="9">
                  <c:v>0.0</c:v>
                </c:pt>
                <c:pt idx="10">
                  <c:v>1.0</c:v>
                </c:pt>
                <c:pt idx="11">
                  <c:v>1.0</c:v>
                </c:pt>
                <c:pt idx="12">
                  <c:v>2.0</c:v>
                </c:pt>
                <c:pt idx="13">
                  <c:v>6.0</c:v>
                </c:pt>
                <c:pt idx="14">
                  <c:v>7.0</c:v>
                </c:pt>
                <c:pt idx="15">
                  <c:v>10.0</c:v>
                </c:pt>
                <c:pt idx="16">
                  <c:v>5.0</c:v>
                </c:pt>
                <c:pt idx="17">
                  <c:v>17.0</c:v>
                </c:pt>
                <c:pt idx="18">
                  <c:v>7.0</c:v>
                </c:pt>
                <c:pt idx="19">
                  <c:v>15.0</c:v>
                </c:pt>
                <c:pt idx="20">
                  <c:v>12.0</c:v>
                </c:pt>
              </c:numCache>
            </c:numRef>
          </c:val>
          <c:smooth val="0"/>
        </c:ser>
        <c:ser>
          <c:idx val="7"/>
          <c:order val="7"/>
          <c:tx>
            <c:v>Venue</c:v>
          </c:tx>
          <c:marker>
            <c:symbol val="none"/>
          </c:marker>
          <c:val>
            <c:numRef>
              <c:f>'Public (2)'!$CO$279:$CO$299</c:f>
              <c:numCache>
                <c:formatCode>General</c:formatCode>
                <c:ptCount val="21"/>
                <c:pt idx="0">
                  <c:v>0.0</c:v>
                </c:pt>
                <c:pt idx="1">
                  <c:v>0.0</c:v>
                </c:pt>
                <c:pt idx="2">
                  <c:v>0.0</c:v>
                </c:pt>
                <c:pt idx="3">
                  <c:v>0.0</c:v>
                </c:pt>
                <c:pt idx="4">
                  <c:v>0.0</c:v>
                </c:pt>
                <c:pt idx="5">
                  <c:v>0.0</c:v>
                </c:pt>
                <c:pt idx="6">
                  <c:v>0.0</c:v>
                </c:pt>
                <c:pt idx="7">
                  <c:v>0.0</c:v>
                </c:pt>
                <c:pt idx="8">
                  <c:v>0.0</c:v>
                </c:pt>
                <c:pt idx="9">
                  <c:v>0.0</c:v>
                </c:pt>
                <c:pt idx="10">
                  <c:v>0.0</c:v>
                </c:pt>
                <c:pt idx="11">
                  <c:v>0.0</c:v>
                </c:pt>
                <c:pt idx="12">
                  <c:v>1.0</c:v>
                </c:pt>
                <c:pt idx="13">
                  <c:v>1.0</c:v>
                </c:pt>
                <c:pt idx="14">
                  <c:v>5.0</c:v>
                </c:pt>
                <c:pt idx="15">
                  <c:v>5.0</c:v>
                </c:pt>
                <c:pt idx="16">
                  <c:v>3.0</c:v>
                </c:pt>
                <c:pt idx="17">
                  <c:v>17.0</c:v>
                </c:pt>
                <c:pt idx="18">
                  <c:v>5.0</c:v>
                </c:pt>
                <c:pt idx="19">
                  <c:v>13.0</c:v>
                </c:pt>
                <c:pt idx="20">
                  <c:v>10.0</c:v>
                </c:pt>
              </c:numCache>
            </c:numRef>
          </c:val>
          <c:smooth val="0"/>
        </c:ser>
        <c:ser>
          <c:idx val="8"/>
          <c:order val="8"/>
          <c:tx>
            <c:v>Disclosure</c:v>
          </c:tx>
          <c:marker>
            <c:symbol val="none"/>
          </c:marker>
          <c:val>
            <c:numRef>
              <c:f>'Public (2)'!$CQ$279:$CQ$299</c:f>
              <c:numCache>
                <c:formatCode>General</c:formatCode>
                <c:ptCount val="21"/>
                <c:pt idx="0">
                  <c:v>0.0</c:v>
                </c:pt>
                <c:pt idx="1">
                  <c:v>0.0</c:v>
                </c:pt>
                <c:pt idx="2">
                  <c:v>0.0</c:v>
                </c:pt>
                <c:pt idx="3">
                  <c:v>0.0</c:v>
                </c:pt>
                <c:pt idx="4">
                  <c:v>0.0</c:v>
                </c:pt>
                <c:pt idx="5">
                  <c:v>0.0</c:v>
                </c:pt>
                <c:pt idx="6">
                  <c:v>0.0</c:v>
                </c:pt>
                <c:pt idx="7">
                  <c:v>0.0</c:v>
                </c:pt>
                <c:pt idx="8">
                  <c:v>1.0</c:v>
                </c:pt>
                <c:pt idx="9">
                  <c:v>0.0</c:v>
                </c:pt>
                <c:pt idx="10">
                  <c:v>3.0</c:v>
                </c:pt>
                <c:pt idx="11">
                  <c:v>3.0</c:v>
                </c:pt>
                <c:pt idx="12">
                  <c:v>5.0</c:v>
                </c:pt>
                <c:pt idx="13">
                  <c:v>8.0</c:v>
                </c:pt>
                <c:pt idx="14">
                  <c:v>9.0</c:v>
                </c:pt>
                <c:pt idx="15">
                  <c:v>7.0</c:v>
                </c:pt>
                <c:pt idx="16">
                  <c:v>4.0</c:v>
                </c:pt>
                <c:pt idx="17">
                  <c:v>15.0</c:v>
                </c:pt>
                <c:pt idx="18">
                  <c:v>5.0</c:v>
                </c:pt>
                <c:pt idx="19">
                  <c:v>10.0</c:v>
                </c:pt>
                <c:pt idx="20">
                  <c:v>11.0</c:v>
                </c:pt>
              </c:numCache>
            </c:numRef>
          </c:val>
          <c:smooth val="0"/>
        </c:ser>
        <c:dLbls>
          <c:showLegendKey val="0"/>
          <c:showVal val="0"/>
          <c:showCatName val="0"/>
          <c:showSerName val="0"/>
          <c:showPercent val="0"/>
          <c:showBubbleSize val="0"/>
        </c:dLbls>
        <c:marker val="1"/>
        <c:smooth val="0"/>
        <c:axId val="-2088710616"/>
        <c:axId val="-2078774808"/>
      </c:lineChart>
      <c:catAx>
        <c:axId val="-2088710616"/>
        <c:scaling>
          <c:orientation val="minMax"/>
        </c:scaling>
        <c:delete val="0"/>
        <c:axPos val="b"/>
        <c:numFmt formatCode="General" sourceLinked="1"/>
        <c:majorTickMark val="none"/>
        <c:minorTickMark val="none"/>
        <c:tickLblPos val="nextTo"/>
        <c:crossAx val="-2078774808"/>
        <c:crosses val="autoZero"/>
        <c:auto val="1"/>
        <c:lblAlgn val="ctr"/>
        <c:lblOffset val="100"/>
        <c:noMultiLvlLbl val="0"/>
      </c:catAx>
      <c:valAx>
        <c:axId val="-2078774808"/>
        <c:scaling>
          <c:orientation val="minMax"/>
        </c:scaling>
        <c:delete val="0"/>
        <c:axPos val="l"/>
        <c:majorGridlines/>
        <c:numFmt formatCode="General" sourceLinked="1"/>
        <c:majorTickMark val="none"/>
        <c:minorTickMark val="none"/>
        <c:tickLblPos val="nextTo"/>
        <c:spPr>
          <a:ln w="9525">
            <a:noFill/>
          </a:ln>
        </c:spPr>
        <c:crossAx val="-2088710616"/>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Waiving</a:t>
            </a:r>
            <a:r>
              <a:rPr lang="en-US" baseline="0"/>
              <a:t> Rights</a:t>
            </a:r>
            <a:endParaRPr lang="en-US"/>
          </a:p>
        </c:rich>
      </c:tx>
      <c:layout/>
      <c:overlay val="0"/>
    </c:title>
    <c:autoTitleDeleted val="0"/>
    <c:plotArea>
      <c:layout>
        <c:manualLayout>
          <c:layoutTarget val="inner"/>
          <c:xMode val="edge"/>
          <c:yMode val="edge"/>
          <c:x val="0.0478899993270072"/>
          <c:y val="0.135694093140902"/>
          <c:w val="0.915785214348206"/>
          <c:h val="0.705313115432063"/>
        </c:manualLayout>
      </c:layout>
      <c:lineChart>
        <c:grouping val="standard"/>
        <c:varyColors val="0"/>
        <c:ser>
          <c:idx val="0"/>
          <c:order val="0"/>
          <c:tx>
            <c:v>Attorney-Client Waiver</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(2)'!$CI$279:$CI$299</c:f>
              <c:numCache>
                <c:formatCode>General</c:formatCode>
                <c:ptCount val="21"/>
                <c:pt idx="0">
                  <c:v>0.0</c:v>
                </c:pt>
                <c:pt idx="1">
                  <c:v>1.0</c:v>
                </c:pt>
                <c:pt idx="2">
                  <c:v>1.0</c:v>
                </c:pt>
                <c:pt idx="3">
                  <c:v>0.0</c:v>
                </c:pt>
                <c:pt idx="4">
                  <c:v>0.0</c:v>
                </c:pt>
                <c:pt idx="5">
                  <c:v>0.0</c:v>
                </c:pt>
                <c:pt idx="6">
                  <c:v>0.0</c:v>
                </c:pt>
                <c:pt idx="7">
                  <c:v>0.0</c:v>
                </c:pt>
                <c:pt idx="8">
                  <c:v>2.0</c:v>
                </c:pt>
                <c:pt idx="9">
                  <c:v>1.0</c:v>
                </c:pt>
                <c:pt idx="10">
                  <c:v>3.0</c:v>
                </c:pt>
                <c:pt idx="11">
                  <c:v>5.0</c:v>
                </c:pt>
                <c:pt idx="12">
                  <c:v>7.0</c:v>
                </c:pt>
                <c:pt idx="13">
                  <c:v>8.0</c:v>
                </c:pt>
                <c:pt idx="14">
                  <c:v>6.0</c:v>
                </c:pt>
                <c:pt idx="15">
                  <c:v>6.0</c:v>
                </c:pt>
                <c:pt idx="16">
                  <c:v>0.0</c:v>
                </c:pt>
                <c:pt idx="17">
                  <c:v>0.0</c:v>
                </c:pt>
                <c:pt idx="18">
                  <c:v>0.0</c:v>
                </c:pt>
                <c:pt idx="19">
                  <c:v>0.0</c:v>
                </c:pt>
                <c:pt idx="20">
                  <c:v>0.0</c:v>
                </c:pt>
              </c:numCache>
            </c:numRef>
          </c:val>
          <c:smooth val="0"/>
        </c:ser>
        <c:ser>
          <c:idx val="1"/>
          <c:order val="1"/>
          <c:tx>
            <c:v>Limited Waiver</c:v>
          </c:tx>
          <c:marker>
            <c:symbol val="none"/>
          </c:marker>
          <c:val>
            <c:numRef>
              <c:f>'Public (2)'!$CJ$279:$CJ$299</c:f>
              <c:numCache>
                <c:formatCode>General</c:formatCode>
                <c:ptCount val="21"/>
                <c:pt idx="0">
                  <c:v>0.0</c:v>
                </c:pt>
                <c:pt idx="1">
                  <c:v>1.0</c:v>
                </c:pt>
                <c:pt idx="2">
                  <c:v>0.0</c:v>
                </c:pt>
                <c:pt idx="3">
                  <c:v>1.0</c:v>
                </c:pt>
                <c:pt idx="4">
                  <c:v>0.0</c:v>
                </c:pt>
                <c:pt idx="5">
                  <c:v>1.0</c:v>
                </c:pt>
                <c:pt idx="6">
                  <c:v>0.0</c:v>
                </c:pt>
                <c:pt idx="7">
                  <c:v>1.0</c:v>
                </c:pt>
                <c:pt idx="8">
                  <c:v>1.0</c:v>
                </c:pt>
                <c:pt idx="9">
                  <c:v>0.0</c:v>
                </c:pt>
                <c:pt idx="10">
                  <c:v>0.0</c:v>
                </c:pt>
                <c:pt idx="11">
                  <c:v>1.0</c:v>
                </c:pt>
                <c:pt idx="12">
                  <c:v>5.0</c:v>
                </c:pt>
                <c:pt idx="13">
                  <c:v>4.0</c:v>
                </c:pt>
                <c:pt idx="14">
                  <c:v>4.0</c:v>
                </c:pt>
                <c:pt idx="15">
                  <c:v>4.0</c:v>
                </c:pt>
                <c:pt idx="16">
                  <c:v>1.0</c:v>
                </c:pt>
                <c:pt idx="17">
                  <c:v>2.0</c:v>
                </c:pt>
                <c:pt idx="18">
                  <c:v>1.0</c:v>
                </c:pt>
                <c:pt idx="19">
                  <c:v>1.0</c:v>
                </c:pt>
                <c:pt idx="20">
                  <c:v>0.0</c:v>
                </c:pt>
              </c:numCache>
            </c:numRef>
          </c:val>
          <c:smooth val="0"/>
        </c:ser>
        <c:ser>
          <c:idx val="2"/>
          <c:order val="2"/>
          <c:tx>
            <c:v>Not Waving Attorney-Client</c:v>
          </c:tx>
          <c:marker>
            <c:symbol val="none"/>
          </c:marker>
          <c:val>
            <c:numRef>
              <c:f>'Public (2)'!$CK$279:$CK$299</c:f>
              <c:numCache>
                <c:formatCode>General</c:formatCode>
                <c:ptCount val="21"/>
                <c:pt idx="0">
                  <c:v>0.0</c:v>
                </c:pt>
                <c:pt idx="1">
                  <c:v>0.0</c:v>
                </c:pt>
                <c:pt idx="2">
                  <c:v>0.0</c:v>
                </c:pt>
                <c:pt idx="3">
                  <c:v>0.0</c:v>
                </c:pt>
                <c:pt idx="4">
                  <c:v>0.0</c:v>
                </c:pt>
                <c:pt idx="5">
                  <c:v>0.0</c:v>
                </c:pt>
                <c:pt idx="6">
                  <c:v>0.0</c:v>
                </c:pt>
                <c:pt idx="7">
                  <c:v>0.0</c:v>
                </c:pt>
                <c:pt idx="8">
                  <c:v>0.0</c:v>
                </c:pt>
                <c:pt idx="9">
                  <c:v>1.0</c:v>
                </c:pt>
                <c:pt idx="10">
                  <c:v>1.0</c:v>
                </c:pt>
                <c:pt idx="11">
                  <c:v>3.0</c:v>
                </c:pt>
                <c:pt idx="12">
                  <c:v>5.0</c:v>
                </c:pt>
                <c:pt idx="13">
                  <c:v>8.0</c:v>
                </c:pt>
                <c:pt idx="14">
                  <c:v>9.0</c:v>
                </c:pt>
                <c:pt idx="15">
                  <c:v>6.0</c:v>
                </c:pt>
                <c:pt idx="16">
                  <c:v>9.0</c:v>
                </c:pt>
                <c:pt idx="17">
                  <c:v>11.0</c:v>
                </c:pt>
                <c:pt idx="18">
                  <c:v>11.0</c:v>
                </c:pt>
                <c:pt idx="19">
                  <c:v>13.0</c:v>
                </c:pt>
                <c:pt idx="20">
                  <c:v>10.0</c:v>
                </c:pt>
              </c:numCache>
            </c:numRef>
          </c:val>
          <c:smooth val="0"/>
        </c:ser>
        <c:dLbls>
          <c:showLegendKey val="0"/>
          <c:showVal val="0"/>
          <c:showCatName val="0"/>
          <c:showSerName val="0"/>
          <c:showPercent val="0"/>
          <c:showBubbleSize val="0"/>
        </c:dLbls>
        <c:marker val="1"/>
        <c:smooth val="0"/>
        <c:axId val="-2082978152"/>
        <c:axId val="-2115656360"/>
      </c:lineChart>
      <c:catAx>
        <c:axId val="-2082978152"/>
        <c:scaling>
          <c:orientation val="minMax"/>
        </c:scaling>
        <c:delete val="0"/>
        <c:axPos val="b"/>
        <c:numFmt formatCode="General" sourceLinked="1"/>
        <c:majorTickMark val="none"/>
        <c:minorTickMark val="none"/>
        <c:tickLblPos val="nextTo"/>
        <c:crossAx val="-2115656360"/>
        <c:crosses val="autoZero"/>
        <c:auto val="1"/>
        <c:lblAlgn val="ctr"/>
        <c:lblOffset val="100"/>
        <c:noMultiLvlLbl val="0"/>
      </c:catAx>
      <c:valAx>
        <c:axId val="-2115656360"/>
        <c:scaling>
          <c:orientation val="minMax"/>
        </c:scaling>
        <c:delete val="0"/>
        <c:axPos val="l"/>
        <c:majorGridlines/>
        <c:numFmt formatCode="General" sourceLinked="1"/>
        <c:majorTickMark val="none"/>
        <c:minorTickMark val="none"/>
        <c:tickLblPos val="nextTo"/>
        <c:spPr>
          <a:ln w="9525">
            <a:noFill/>
          </a:ln>
        </c:spPr>
        <c:crossAx val="-2082978152"/>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Waiving</a:t>
            </a:r>
            <a:r>
              <a:rPr lang="en-US" baseline="0"/>
              <a:t> Rights</a:t>
            </a:r>
            <a:endParaRPr lang="en-US"/>
          </a:p>
        </c:rich>
      </c:tx>
      <c:layout/>
      <c:overlay val="0"/>
    </c:title>
    <c:autoTitleDeleted val="0"/>
    <c:plotArea>
      <c:layout/>
      <c:lineChart>
        <c:grouping val="standard"/>
        <c:varyColors val="0"/>
        <c:ser>
          <c:idx val="3"/>
          <c:order val="0"/>
          <c:tx>
            <c:v>6th Amend</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(2)'!$CL$279:$CL$299</c:f>
              <c:numCache>
                <c:formatCode>General</c:formatCode>
                <c:ptCount val="21"/>
                <c:pt idx="0">
                  <c:v>0.0</c:v>
                </c:pt>
                <c:pt idx="1">
                  <c:v>1.0</c:v>
                </c:pt>
                <c:pt idx="2">
                  <c:v>0.0</c:v>
                </c:pt>
                <c:pt idx="3">
                  <c:v>0.0</c:v>
                </c:pt>
                <c:pt idx="4">
                  <c:v>0.0</c:v>
                </c:pt>
                <c:pt idx="5">
                  <c:v>0.0</c:v>
                </c:pt>
                <c:pt idx="6">
                  <c:v>0.0</c:v>
                </c:pt>
                <c:pt idx="7">
                  <c:v>0.0</c:v>
                </c:pt>
                <c:pt idx="8">
                  <c:v>0.0</c:v>
                </c:pt>
                <c:pt idx="9">
                  <c:v>0.0</c:v>
                </c:pt>
                <c:pt idx="10">
                  <c:v>2.0</c:v>
                </c:pt>
                <c:pt idx="11">
                  <c:v>1.0</c:v>
                </c:pt>
                <c:pt idx="12">
                  <c:v>6.0</c:v>
                </c:pt>
                <c:pt idx="13">
                  <c:v>9.0</c:v>
                </c:pt>
                <c:pt idx="14">
                  <c:v>20.0</c:v>
                </c:pt>
                <c:pt idx="15">
                  <c:v>12.0</c:v>
                </c:pt>
                <c:pt idx="16">
                  <c:v>8.0</c:v>
                </c:pt>
                <c:pt idx="17">
                  <c:v>26.0</c:v>
                </c:pt>
                <c:pt idx="18">
                  <c:v>11.0</c:v>
                </c:pt>
                <c:pt idx="19">
                  <c:v>14.0</c:v>
                </c:pt>
                <c:pt idx="20">
                  <c:v>15.0</c:v>
                </c:pt>
              </c:numCache>
            </c:numRef>
          </c:val>
          <c:smooth val="0"/>
        </c:ser>
        <c:ser>
          <c:idx val="4"/>
          <c:order val="1"/>
          <c:tx>
            <c:v>Statute of Limitations</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(2)'!$CM$279:$CM$299</c:f>
              <c:numCache>
                <c:formatCode>General</c:formatCode>
                <c:ptCount val="21"/>
                <c:pt idx="0">
                  <c:v>0.0</c:v>
                </c:pt>
                <c:pt idx="1">
                  <c:v>1.0</c:v>
                </c:pt>
                <c:pt idx="2">
                  <c:v>0.0</c:v>
                </c:pt>
                <c:pt idx="3">
                  <c:v>0.0</c:v>
                </c:pt>
                <c:pt idx="4">
                  <c:v>0.0</c:v>
                </c:pt>
                <c:pt idx="5">
                  <c:v>1.0</c:v>
                </c:pt>
                <c:pt idx="6">
                  <c:v>0.0</c:v>
                </c:pt>
                <c:pt idx="7">
                  <c:v>1.0</c:v>
                </c:pt>
                <c:pt idx="8">
                  <c:v>2.0</c:v>
                </c:pt>
                <c:pt idx="9">
                  <c:v>1.0</c:v>
                </c:pt>
                <c:pt idx="10">
                  <c:v>3.0</c:v>
                </c:pt>
                <c:pt idx="11">
                  <c:v>7.0</c:v>
                </c:pt>
                <c:pt idx="12">
                  <c:v>11.0</c:v>
                </c:pt>
                <c:pt idx="13">
                  <c:v>15.0</c:v>
                </c:pt>
                <c:pt idx="14">
                  <c:v>32.0</c:v>
                </c:pt>
                <c:pt idx="15">
                  <c:v>18.0</c:v>
                </c:pt>
                <c:pt idx="16">
                  <c:v>14.0</c:v>
                </c:pt>
                <c:pt idx="17">
                  <c:v>32.0</c:v>
                </c:pt>
                <c:pt idx="18">
                  <c:v>26.0</c:v>
                </c:pt>
                <c:pt idx="19">
                  <c:v>29.0</c:v>
                </c:pt>
                <c:pt idx="20">
                  <c:v>23.0</c:v>
                </c:pt>
              </c:numCache>
            </c:numRef>
          </c:val>
          <c:smooth val="0"/>
        </c:ser>
        <c:ser>
          <c:idx val="5"/>
          <c:order val="2"/>
          <c:tx>
            <c:v>Admissibility</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(2)'!$CN$279:$CN$299</c:f>
              <c:numCache>
                <c:formatCode>General</c:formatCode>
                <c:ptCount val="21"/>
                <c:pt idx="0">
                  <c:v>0.0</c:v>
                </c:pt>
                <c:pt idx="1">
                  <c:v>1.0</c:v>
                </c:pt>
                <c:pt idx="2">
                  <c:v>0.0</c:v>
                </c:pt>
                <c:pt idx="3">
                  <c:v>0.0</c:v>
                </c:pt>
                <c:pt idx="4">
                  <c:v>0.0</c:v>
                </c:pt>
                <c:pt idx="5">
                  <c:v>0.0</c:v>
                </c:pt>
                <c:pt idx="6">
                  <c:v>0.0</c:v>
                </c:pt>
                <c:pt idx="7">
                  <c:v>1.0</c:v>
                </c:pt>
                <c:pt idx="8">
                  <c:v>2.0</c:v>
                </c:pt>
                <c:pt idx="9">
                  <c:v>0.0</c:v>
                </c:pt>
                <c:pt idx="10">
                  <c:v>2.0</c:v>
                </c:pt>
                <c:pt idx="11">
                  <c:v>4.0</c:v>
                </c:pt>
                <c:pt idx="12">
                  <c:v>9.0</c:v>
                </c:pt>
                <c:pt idx="13">
                  <c:v>16.0</c:v>
                </c:pt>
                <c:pt idx="14">
                  <c:v>23.0</c:v>
                </c:pt>
                <c:pt idx="15">
                  <c:v>17.0</c:v>
                </c:pt>
                <c:pt idx="16">
                  <c:v>14.0</c:v>
                </c:pt>
                <c:pt idx="17">
                  <c:v>29.0</c:v>
                </c:pt>
                <c:pt idx="18">
                  <c:v>24.0</c:v>
                </c:pt>
                <c:pt idx="19">
                  <c:v>29.0</c:v>
                </c:pt>
                <c:pt idx="20">
                  <c:v>24.0</c:v>
                </c:pt>
              </c:numCache>
            </c:numRef>
          </c:val>
          <c:smooth val="0"/>
        </c:ser>
        <c:ser>
          <c:idx val="6"/>
          <c:order val="3"/>
          <c:tx>
            <c:v>Indictment</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(2)'!$CP$279:$CP$299</c:f>
              <c:numCache>
                <c:formatCode>General</c:formatCode>
                <c:ptCount val="21"/>
                <c:pt idx="0">
                  <c:v>0.0</c:v>
                </c:pt>
                <c:pt idx="1">
                  <c:v>1.0</c:v>
                </c:pt>
                <c:pt idx="2">
                  <c:v>0.0</c:v>
                </c:pt>
                <c:pt idx="3">
                  <c:v>0.0</c:v>
                </c:pt>
                <c:pt idx="4">
                  <c:v>0.0</c:v>
                </c:pt>
                <c:pt idx="5">
                  <c:v>0.0</c:v>
                </c:pt>
                <c:pt idx="6">
                  <c:v>0.0</c:v>
                </c:pt>
                <c:pt idx="7">
                  <c:v>1.0</c:v>
                </c:pt>
                <c:pt idx="8">
                  <c:v>0.0</c:v>
                </c:pt>
                <c:pt idx="9">
                  <c:v>0.0</c:v>
                </c:pt>
                <c:pt idx="10">
                  <c:v>1.0</c:v>
                </c:pt>
                <c:pt idx="11">
                  <c:v>1.0</c:v>
                </c:pt>
                <c:pt idx="12">
                  <c:v>2.0</c:v>
                </c:pt>
                <c:pt idx="13">
                  <c:v>6.0</c:v>
                </c:pt>
                <c:pt idx="14">
                  <c:v>7.0</c:v>
                </c:pt>
                <c:pt idx="15">
                  <c:v>10.0</c:v>
                </c:pt>
                <c:pt idx="16">
                  <c:v>5.0</c:v>
                </c:pt>
                <c:pt idx="17">
                  <c:v>17.0</c:v>
                </c:pt>
                <c:pt idx="18">
                  <c:v>7.0</c:v>
                </c:pt>
                <c:pt idx="19">
                  <c:v>15.0</c:v>
                </c:pt>
                <c:pt idx="20">
                  <c:v>12.0</c:v>
                </c:pt>
              </c:numCache>
            </c:numRef>
          </c:val>
          <c:smooth val="0"/>
        </c:ser>
        <c:ser>
          <c:idx val="7"/>
          <c:order val="4"/>
          <c:tx>
            <c:v>Venue</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(2)'!$CO$279:$CO$299</c:f>
              <c:numCache>
                <c:formatCode>General</c:formatCode>
                <c:ptCount val="21"/>
                <c:pt idx="0">
                  <c:v>0.0</c:v>
                </c:pt>
                <c:pt idx="1">
                  <c:v>0.0</c:v>
                </c:pt>
                <c:pt idx="2">
                  <c:v>0.0</c:v>
                </c:pt>
                <c:pt idx="3">
                  <c:v>0.0</c:v>
                </c:pt>
                <c:pt idx="4">
                  <c:v>0.0</c:v>
                </c:pt>
                <c:pt idx="5">
                  <c:v>0.0</c:v>
                </c:pt>
                <c:pt idx="6">
                  <c:v>0.0</c:v>
                </c:pt>
                <c:pt idx="7">
                  <c:v>0.0</c:v>
                </c:pt>
                <c:pt idx="8">
                  <c:v>0.0</c:v>
                </c:pt>
                <c:pt idx="9">
                  <c:v>0.0</c:v>
                </c:pt>
                <c:pt idx="10">
                  <c:v>0.0</c:v>
                </c:pt>
                <c:pt idx="11">
                  <c:v>0.0</c:v>
                </c:pt>
                <c:pt idx="12">
                  <c:v>1.0</c:v>
                </c:pt>
                <c:pt idx="13">
                  <c:v>1.0</c:v>
                </c:pt>
                <c:pt idx="14">
                  <c:v>5.0</c:v>
                </c:pt>
                <c:pt idx="15">
                  <c:v>5.0</c:v>
                </c:pt>
                <c:pt idx="16">
                  <c:v>3.0</c:v>
                </c:pt>
                <c:pt idx="17">
                  <c:v>17.0</c:v>
                </c:pt>
                <c:pt idx="18">
                  <c:v>5.0</c:v>
                </c:pt>
                <c:pt idx="19">
                  <c:v>13.0</c:v>
                </c:pt>
                <c:pt idx="20">
                  <c:v>10.0</c:v>
                </c:pt>
              </c:numCache>
            </c:numRef>
          </c:val>
          <c:smooth val="0"/>
        </c:ser>
        <c:ser>
          <c:idx val="8"/>
          <c:order val="5"/>
          <c:tx>
            <c:v>Disclosure</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(2)'!$CQ$279:$CQ$299</c:f>
              <c:numCache>
                <c:formatCode>General</c:formatCode>
                <c:ptCount val="21"/>
                <c:pt idx="0">
                  <c:v>0.0</c:v>
                </c:pt>
                <c:pt idx="1">
                  <c:v>0.0</c:v>
                </c:pt>
                <c:pt idx="2">
                  <c:v>0.0</c:v>
                </c:pt>
                <c:pt idx="3">
                  <c:v>0.0</c:v>
                </c:pt>
                <c:pt idx="4">
                  <c:v>0.0</c:v>
                </c:pt>
                <c:pt idx="5">
                  <c:v>0.0</c:v>
                </c:pt>
                <c:pt idx="6">
                  <c:v>0.0</c:v>
                </c:pt>
                <c:pt idx="7">
                  <c:v>0.0</c:v>
                </c:pt>
                <c:pt idx="8">
                  <c:v>1.0</c:v>
                </c:pt>
                <c:pt idx="9">
                  <c:v>0.0</c:v>
                </c:pt>
                <c:pt idx="10">
                  <c:v>3.0</c:v>
                </c:pt>
                <c:pt idx="11">
                  <c:v>3.0</c:v>
                </c:pt>
                <c:pt idx="12">
                  <c:v>5.0</c:v>
                </c:pt>
                <c:pt idx="13">
                  <c:v>8.0</c:v>
                </c:pt>
                <c:pt idx="14">
                  <c:v>9.0</c:v>
                </c:pt>
                <c:pt idx="15">
                  <c:v>7.0</c:v>
                </c:pt>
                <c:pt idx="16">
                  <c:v>4.0</c:v>
                </c:pt>
                <c:pt idx="17">
                  <c:v>15.0</c:v>
                </c:pt>
                <c:pt idx="18">
                  <c:v>5.0</c:v>
                </c:pt>
                <c:pt idx="19">
                  <c:v>10.0</c:v>
                </c:pt>
                <c:pt idx="20">
                  <c:v>11.0</c:v>
                </c:pt>
              </c:numCache>
            </c:numRef>
          </c:val>
          <c:smooth val="0"/>
        </c:ser>
        <c:dLbls>
          <c:showLegendKey val="0"/>
          <c:showVal val="0"/>
          <c:showCatName val="0"/>
          <c:showSerName val="0"/>
          <c:showPercent val="0"/>
          <c:showBubbleSize val="0"/>
        </c:dLbls>
        <c:marker val="1"/>
        <c:smooth val="0"/>
        <c:axId val="-2141658520"/>
        <c:axId val="-2119094312"/>
      </c:lineChart>
      <c:catAx>
        <c:axId val="-2141658520"/>
        <c:scaling>
          <c:orientation val="minMax"/>
        </c:scaling>
        <c:delete val="0"/>
        <c:axPos val="b"/>
        <c:numFmt formatCode="General" sourceLinked="1"/>
        <c:majorTickMark val="none"/>
        <c:minorTickMark val="none"/>
        <c:tickLblPos val="nextTo"/>
        <c:crossAx val="-2119094312"/>
        <c:crosses val="autoZero"/>
        <c:auto val="1"/>
        <c:lblAlgn val="ctr"/>
        <c:lblOffset val="100"/>
        <c:noMultiLvlLbl val="0"/>
      </c:catAx>
      <c:valAx>
        <c:axId val="-2119094312"/>
        <c:scaling>
          <c:orientation val="minMax"/>
        </c:scaling>
        <c:delete val="0"/>
        <c:axPos val="l"/>
        <c:majorGridlines/>
        <c:numFmt formatCode="General" sourceLinked="1"/>
        <c:majorTickMark val="none"/>
        <c:minorTickMark val="none"/>
        <c:tickLblPos val="nextTo"/>
        <c:spPr>
          <a:ln w="9525">
            <a:noFill/>
          </a:ln>
        </c:spPr>
        <c:crossAx val="-2141658520"/>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lineChart>
        <c:grouping val="standard"/>
        <c:varyColors val="0"/>
        <c:ser>
          <c:idx val="0"/>
          <c:order val="0"/>
          <c:tx>
            <c:v>Financial N/DPAs</c:v>
          </c:tx>
          <c:marker>
            <c:symbol val="none"/>
          </c:marker>
          <c:cat>
            <c:numRef>
              <c:f>'Public (3)'!$AB$279:$AB$299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(3)'!$AD$279:$AD$299</c:f>
              <c:numCache>
                <c:formatCode>General</c:formatCode>
                <c:ptCount val="21"/>
                <c:pt idx="0">
                  <c:v>0.0</c:v>
                </c:pt>
                <c:pt idx="1">
                  <c:v>2.0</c:v>
                </c:pt>
                <c:pt idx="2">
                  <c:v>0.0</c:v>
                </c:pt>
                <c:pt idx="3">
                  <c:v>0.0</c:v>
                </c:pt>
                <c:pt idx="4">
                  <c:v>0.0</c:v>
                </c:pt>
                <c:pt idx="5">
                  <c:v>0.0</c:v>
                </c:pt>
                <c:pt idx="6">
                  <c:v>1.0</c:v>
                </c:pt>
                <c:pt idx="7">
                  <c:v>0.0</c:v>
                </c:pt>
                <c:pt idx="8">
                  <c:v>0.0</c:v>
                </c:pt>
                <c:pt idx="9">
                  <c:v>0.0</c:v>
                </c:pt>
                <c:pt idx="10">
                  <c:v>4.0</c:v>
                </c:pt>
                <c:pt idx="11">
                  <c:v>1.0</c:v>
                </c:pt>
                <c:pt idx="12">
                  <c:v>1.0</c:v>
                </c:pt>
                <c:pt idx="13">
                  <c:v>4.0</c:v>
                </c:pt>
                <c:pt idx="14">
                  <c:v>3.0</c:v>
                </c:pt>
                <c:pt idx="15">
                  <c:v>2.0</c:v>
                </c:pt>
                <c:pt idx="16">
                  <c:v>2.0</c:v>
                </c:pt>
                <c:pt idx="17">
                  <c:v>4.0</c:v>
                </c:pt>
                <c:pt idx="18">
                  <c:v>5.0</c:v>
                </c:pt>
                <c:pt idx="19">
                  <c:v>5.0</c:v>
                </c:pt>
                <c:pt idx="20">
                  <c:v>3.0</c:v>
                </c:pt>
              </c:numCache>
            </c:numRef>
          </c:val>
          <c:smooth val="0"/>
        </c:ser>
        <c:dLbls>
          <c:showLegendKey val="0"/>
          <c:showVal val="0"/>
          <c:showCatName val="0"/>
          <c:showSerName val="0"/>
          <c:showPercent val="0"/>
          <c:showBubbleSize val="0"/>
        </c:dLbls>
        <c:marker val="1"/>
        <c:smooth val="0"/>
        <c:axId val="-2086091144"/>
        <c:axId val="-2086094456"/>
      </c:lineChart>
      <c:catAx>
        <c:axId val="-2086091144"/>
        <c:scaling>
          <c:orientation val="minMax"/>
        </c:scaling>
        <c:delete val="0"/>
        <c:axPos val="b"/>
        <c:numFmt formatCode="General" sourceLinked="1"/>
        <c:majorTickMark val="none"/>
        <c:minorTickMark val="none"/>
        <c:tickLblPos val="nextTo"/>
        <c:crossAx val="-2086094456"/>
        <c:crosses val="autoZero"/>
        <c:auto val="1"/>
        <c:lblAlgn val="ctr"/>
        <c:lblOffset val="100"/>
        <c:noMultiLvlLbl val="0"/>
      </c:catAx>
      <c:valAx>
        <c:axId val="-2086094456"/>
        <c:scaling>
          <c:orientation val="minMax"/>
        </c:scaling>
        <c:delete val="0"/>
        <c:axPos val="l"/>
        <c:majorGridlines/>
        <c:numFmt formatCode="General" sourceLinked="1"/>
        <c:majorTickMark val="none"/>
        <c:minorTickMark val="none"/>
        <c:tickLblPos val="nextTo"/>
        <c:spPr>
          <a:ln w="9525">
            <a:noFill/>
          </a:ln>
        </c:spPr>
        <c:crossAx val="-2086091144"/>
        <c:crosses val="autoZero"/>
        <c:crossBetween val="between"/>
      </c:valAx>
    </c:plotArea>
    <c:plotVisOnly val="1"/>
    <c:dispBlanksAs val="gap"/>
    <c:showDLblsOverMax val="0"/>
  </c:chart>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Financial Sector</a:t>
            </a:r>
            <a:r>
              <a:rPr lang="en-US" baseline="0"/>
              <a:t> - Overview</a:t>
            </a:r>
            <a:endParaRPr lang="en-US"/>
          </a:p>
        </c:rich>
      </c:tx>
      <c:layout/>
      <c:overlay val="0"/>
    </c:title>
    <c:autoTitleDeleted val="0"/>
    <c:plotArea>
      <c:layout/>
      <c:barChart>
        <c:barDir val="col"/>
        <c:grouping val="clustered"/>
        <c:varyColors val="0"/>
        <c:ser>
          <c:idx val="0"/>
          <c:order val="0"/>
          <c:tx>
            <c:v>Board Changes</c:v>
          </c:tx>
          <c:invertIfNegative val="0"/>
          <c:val>
            <c:numRef>
              <c:f>'Public (3)'!$AG$301</c:f>
              <c:numCache>
                <c:formatCode>General</c:formatCode>
                <c:ptCount val="1"/>
                <c:pt idx="0">
                  <c:v>7.0</c:v>
                </c:pt>
              </c:numCache>
            </c:numRef>
          </c:val>
        </c:ser>
        <c:ser>
          <c:idx val="1"/>
          <c:order val="1"/>
          <c:tx>
            <c:v>Cooperation</c:v>
          </c:tx>
          <c:invertIfNegative val="0"/>
          <c:val>
            <c:numRef>
              <c:f>'Public (3)'!$AP$301</c:f>
              <c:numCache>
                <c:formatCode>General</c:formatCode>
                <c:ptCount val="1"/>
                <c:pt idx="0">
                  <c:v>32.0</c:v>
                </c:pt>
              </c:numCache>
            </c:numRef>
          </c:val>
        </c:ser>
        <c:ser>
          <c:idx val="2"/>
          <c:order val="2"/>
          <c:tx>
            <c:v>Business Changes</c:v>
          </c:tx>
          <c:invertIfNegative val="0"/>
          <c:val>
            <c:numRef>
              <c:f>'Public (3)'!$BC$301</c:f>
              <c:numCache>
                <c:formatCode>General</c:formatCode>
                <c:ptCount val="1"/>
                <c:pt idx="0">
                  <c:v>8.0</c:v>
                </c:pt>
              </c:numCache>
            </c:numRef>
          </c:val>
        </c:ser>
        <c:ser>
          <c:idx val="3"/>
          <c:order val="3"/>
          <c:tx>
            <c:v>Compliance program</c:v>
          </c:tx>
          <c:invertIfNegative val="0"/>
          <c:val>
            <c:numRef>
              <c:f>'Public (3)'!$BD$301</c:f>
              <c:numCache>
                <c:formatCode>General</c:formatCode>
                <c:ptCount val="1"/>
                <c:pt idx="0">
                  <c:v>24.0</c:v>
                </c:pt>
              </c:numCache>
            </c:numRef>
          </c:val>
        </c:ser>
        <c:ser>
          <c:idx val="4"/>
          <c:order val="4"/>
          <c:tx>
            <c:v>Monitor</c:v>
          </c:tx>
          <c:invertIfNegative val="0"/>
          <c:val>
            <c:numRef>
              <c:f>'Public (3)'!$CD$301</c:f>
              <c:numCache>
                <c:formatCode>General</c:formatCode>
                <c:ptCount val="1"/>
                <c:pt idx="0">
                  <c:v>10.0</c:v>
                </c:pt>
              </c:numCache>
            </c:numRef>
          </c:val>
        </c:ser>
        <c:ser>
          <c:idx val="5"/>
          <c:order val="5"/>
          <c:tx>
            <c:v>Senior Management</c:v>
          </c:tx>
          <c:invertIfNegative val="0"/>
          <c:val>
            <c:numRef>
              <c:f>'Public (3)'!$CF$301</c:f>
              <c:numCache>
                <c:formatCode>General</c:formatCode>
                <c:ptCount val="1"/>
                <c:pt idx="0">
                  <c:v>4.0</c:v>
                </c:pt>
              </c:numCache>
            </c:numRef>
          </c:val>
        </c:ser>
        <c:ser>
          <c:idx val="6"/>
          <c:order val="6"/>
          <c:tx>
            <c:v>Waiving Rights</c:v>
          </c:tx>
          <c:invertIfNegative val="0"/>
          <c:val>
            <c:numRef>
              <c:f>'Public (3)'!$CH$301</c:f>
              <c:numCache>
                <c:formatCode>General</c:formatCode>
                <c:ptCount val="1"/>
                <c:pt idx="0">
                  <c:v>34.0</c:v>
                </c:pt>
              </c:numCache>
            </c:numRef>
          </c:val>
        </c:ser>
        <c:ser>
          <c:idx val="7"/>
          <c:order val="7"/>
          <c:tx>
            <c:v>Remedial Measures</c:v>
          </c:tx>
          <c:invertIfNegative val="0"/>
          <c:val>
            <c:numRef>
              <c:f>'Public (3)'!$CU$301</c:f>
              <c:numCache>
                <c:formatCode>General</c:formatCode>
                <c:ptCount val="1"/>
                <c:pt idx="0">
                  <c:v>18.0</c:v>
                </c:pt>
              </c:numCache>
            </c:numRef>
          </c:val>
        </c:ser>
        <c:dLbls>
          <c:showLegendKey val="0"/>
          <c:showVal val="0"/>
          <c:showCatName val="0"/>
          <c:showSerName val="0"/>
          <c:showPercent val="0"/>
          <c:showBubbleSize val="0"/>
        </c:dLbls>
        <c:gapWidth val="75"/>
        <c:overlap val="-25"/>
        <c:axId val="-2079963208"/>
        <c:axId val="-2079528920"/>
      </c:barChart>
      <c:catAx>
        <c:axId val="-2079963208"/>
        <c:scaling>
          <c:orientation val="minMax"/>
        </c:scaling>
        <c:delete val="1"/>
        <c:axPos val="b"/>
        <c:majorTickMark val="none"/>
        <c:minorTickMark val="none"/>
        <c:tickLblPos val="none"/>
        <c:crossAx val="-2079528920"/>
        <c:crosses val="autoZero"/>
        <c:auto val="1"/>
        <c:lblAlgn val="ctr"/>
        <c:lblOffset val="100"/>
        <c:noMultiLvlLbl val="0"/>
      </c:catAx>
      <c:valAx>
        <c:axId val="-2079528920"/>
        <c:scaling>
          <c:orientation val="minMax"/>
        </c:scaling>
        <c:delete val="0"/>
        <c:axPos val="l"/>
        <c:majorGridlines/>
        <c:numFmt formatCode="General" sourceLinked="1"/>
        <c:majorTickMark val="none"/>
        <c:minorTickMark val="none"/>
        <c:tickLblPos val="nextTo"/>
        <c:spPr>
          <a:ln w="9525">
            <a:noFill/>
          </a:ln>
        </c:spPr>
        <c:crossAx val="-2079963208"/>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Financial</a:t>
            </a:r>
            <a:r>
              <a:rPr lang="en-US" baseline="0"/>
              <a:t> Sector - Cooperation</a:t>
            </a:r>
            <a:endParaRPr lang="en-US"/>
          </a:p>
        </c:rich>
      </c:tx>
      <c:layout/>
      <c:overlay val="0"/>
    </c:title>
    <c:autoTitleDeleted val="0"/>
    <c:plotArea>
      <c:layout/>
      <c:barChart>
        <c:barDir val="col"/>
        <c:grouping val="clustered"/>
        <c:varyColors val="0"/>
        <c:ser>
          <c:idx val="0"/>
          <c:order val="0"/>
          <c:tx>
            <c:v>Best Efforts Testimony</c:v>
          </c:tx>
          <c:invertIfNegative val="0"/>
          <c:val>
            <c:numRef>
              <c:f>'Public (3)'!$AR$301</c:f>
              <c:numCache>
                <c:formatCode>General</c:formatCode>
                <c:ptCount val="1"/>
                <c:pt idx="0">
                  <c:v>20.0</c:v>
                </c:pt>
              </c:numCache>
            </c:numRef>
          </c:val>
        </c:ser>
        <c:ser>
          <c:idx val="1"/>
          <c:order val="1"/>
          <c:tx>
            <c:v>Disclose Activities</c:v>
          </c:tx>
          <c:invertIfNegative val="0"/>
          <c:val>
            <c:numRef>
              <c:f>'Public (3)'!$AS$301</c:f>
              <c:numCache>
                <c:formatCode>General</c:formatCode>
                <c:ptCount val="1"/>
                <c:pt idx="0">
                  <c:v>15.0</c:v>
                </c:pt>
              </c:numCache>
            </c:numRef>
          </c:val>
        </c:ser>
        <c:ser>
          <c:idx val="2"/>
          <c:order val="2"/>
          <c:tx>
            <c:v>Documents</c:v>
          </c:tx>
          <c:invertIfNegative val="0"/>
          <c:val>
            <c:numRef>
              <c:f>'Public (3)'!$AT$301</c:f>
              <c:numCache>
                <c:formatCode>General</c:formatCode>
                <c:ptCount val="1"/>
                <c:pt idx="0">
                  <c:v>19.0</c:v>
                </c:pt>
              </c:numCache>
            </c:numRef>
          </c:val>
        </c:ser>
        <c:ser>
          <c:idx val="3"/>
          <c:order val="3"/>
          <c:tx>
            <c:v>Knowledgeable Employee</c:v>
          </c:tx>
          <c:invertIfNegative val="0"/>
          <c:val>
            <c:numRef>
              <c:f>'Public (3)'!$AU$301</c:f>
              <c:numCache>
                <c:formatCode>General</c:formatCode>
                <c:ptCount val="1"/>
                <c:pt idx="0">
                  <c:v>8.0</c:v>
                </c:pt>
              </c:numCache>
            </c:numRef>
          </c:val>
        </c:ser>
        <c:ser>
          <c:idx val="4"/>
          <c:order val="4"/>
          <c:tx>
            <c:v>Identify Witnesses</c:v>
          </c:tx>
          <c:invertIfNegative val="0"/>
          <c:val>
            <c:numRef>
              <c:f>'Public (3)'!$AV$301</c:f>
              <c:numCache>
                <c:formatCode>General</c:formatCode>
                <c:ptCount val="1"/>
                <c:pt idx="0">
                  <c:v>7.0</c:v>
                </c:pt>
              </c:numCache>
            </c:numRef>
          </c:val>
        </c:ser>
        <c:ser>
          <c:idx val="5"/>
          <c:order val="5"/>
          <c:tx>
            <c:v>Authenticity</c:v>
          </c:tx>
          <c:invertIfNegative val="0"/>
          <c:val>
            <c:numRef>
              <c:f>'Public (3)'!$AW$301</c:f>
              <c:numCache>
                <c:formatCode>General</c:formatCode>
                <c:ptCount val="1"/>
                <c:pt idx="0">
                  <c:v>7.0</c:v>
                </c:pt>
              </c:numCache>
            </c:numRef>
          </c:val>
        </c:ser>
        <c:ser>
          <c:idx val="6"/>
          <c:order val="6"/>
          <c:tx>
            <c:v>Logistical Support</c:v>
          </c:tx>
          <c:invertIfNegative val="0"/>
          <c:val>
            <c:numRef>
              <c:f>'Public (3)'!$AX$301</c:f>
              <c:numCache>
                <c:formatCode>General</c:formatCode>
                <c:ptCount val="1"/>
                <c:pt idx="0">
                  <c:v>8.0</c:v>
                </c:pt>
              </c:numCache>
            </c:numRef>
          </c:val>
        </c:ser>
        <c:ser>
          <c:idx val="7"/>
          <c:order val="7"/>
          <c:tx>
            <c:v>Criminal Activity</c:v>
          </c:tx>
          <c:invertIfNegative val="0"/>
          <c:val>
            <c:numRef>
              <c:f>'Public (3)'!$AY$301</c:f>
              <c:numCache>
                <c:formatCode>General</c:formatCode>
                <c:ptCount val="1"/>
                <c:pt idx="0">
                  <c:v>9.0</c:v>
                </c:pt>
              </c:numCache>
            </c:numRef>
          </c:val>
        </c:ser>
        <c:dLbls>
          <c:showLegendKey val="0"/>
          <c:showVal val="0"/>
          <c:showCatName val="0"/>
          <c:showSerName val="0"/>
          <c:showPercent val="0"/>
          <c:showBubbleSize val="0"/>
        </c:dLbls>
        <c:gapWidth val="75"/>
        <c:axId val="-2081552936"/>
        <c:axId val="-2076651544"/>
      </c:barChart>
      <c:catAx>
        <c:axId val="-2081552936"/>
        <c:scaling>
          <c:orientation val="minMax"/>
        </c:scaling>
        <c:delete val="1"/>
        <c:axPos val="b"/>
        <c:majorTickMark val="none"/>
        <c:minorTickMark val="none"/>
        <c:tickLblPos val="none"/>
        <c:crossAx val="-2076651544"/>
        <c:crosses val="autoZero"/>
        <c:auto val="1"/>
        <c:lblAlgn val="ctr"/>
        <c:lblOffset val="100"/>
        <c:noMultiLvlLbl val="0"/>
      </c:catAx>
      <c:valAx>
        <c:axId val="-2076651544"/>
        <c:scaling>
          <c:orientation val="minMax"/>
        </c:scaling>
        <c:delete val="0"/>
        <c:axPos val="l"/>
        <c:majorGridlines/>
        <c:numFmt formatCode="General" sourceLinked="1"/>
        <c:majorTickMark val="none"/>
        <c:minorTickMark val="none"/>
        <c:tickLblPos val="nextTo"/>
        <c:spPr>
          <a:ln w="9525">
            <a:noFill/>
          </a:ln>
        </c:spPr>
        <c:crossAx val="-2081552936"/>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Financial Sector - Compliance</a:t>
            </a:r>
            <a:r>
              <a:rPr lang="en-US" baseline="0"/>
              <a:t> Program</a:t>
            </a:r>
            <a:endParaRPr lang="en-US"/>
          </a:p>
        </c:rich>
      </c:tx>
      <c:layout/>
      <c:overlay val="0"/>
    </c:title>
    <c:autoTitleDeleted val="0"/>
    <c:plotArea>
      <c:layout/>
      <c:barChart>
        <c:barDir val="col"/>
        <c:grouping val="clustered"/>
        <c:varyColors val="0"/>
        <c:ser>
          <c:idx val="0"/>
          <c:order val="0"/>
          <c:tx>
            <c:v>Compliance Program</c:v>
          </c:tx>
          <c:invertIfNegative val="0"/>
          <c:val>
            <c:numRef>
              <c:f>'Public (3)'!$BD$301</c:f>
              <c:numCache>
                <c:formatCode>General</c:formatCode>
                <c:ptCount val="1"/>
                <c:pt idx="0">
                  <c:v>24.0</c:v>
                </c:pt>
              </c:numCache>
            </c:numRef>
          </c:val>
        </c:ser>
        <c:ser>
          <c:idx val="1"/>
          <c:order val="1"/>
          <c:tx>
            <c:v>Monitoring</c:v>
          </c:tx>
          <c:invertIfNegative val="0"/>
          <c:val>
            <c:numRef>
              <c:f>'Public (3)'!$BF$301</c:f>
              <c:numCache>
                <c:formatCode>General</c:formatCode>
                <c:ptCount val="1"/>
                <c:pt idx="0">
                  <c:v>16.0</c:v>
                </c:pt>
              </c:numCache>
            </c:numRef>
          </c:val>
        </c:ser>
        <c:ser>
          <c:idx val="2"/>
          <c:order val="2"/>
          <c:tx>
            <c:v>Reporting</c:v>
          </c:tx>
          <c:invertIfNegative val="0"/>
          <c:val>
            <c:numRef>
              <c:f>'Public (3)'!$BG$301</c:f>
              <c:numCache>
                <c:formatCode>General</c:formatCode>
                <c:ptCount val="1"/>
                <c:pt idx="0">
                  <c:v>20.0</c:v>
                </c:pt>
              </c:numCache>
            </c:numRef>
          </c:val>
        </c:ser>
        <c:ser>
          <c:idx val="3"/>
          <c:order val="3"/>
          <c:tx>
            <c:v>Enforcement</c:v>
          </c:tx>
          <c:invertIfNegative val="0"/>
          <c:val>
            <c:numRef>
              <c:f>'Public (3)'!$BO$301</c:f>
              <c:numCache>
                <c:formatCode>General</c:formatCode>
                <c:ptCount val="1"/>
                <c:pt idx="0">
                  <c:v>4.0</c:v>
                </c:pt>
              </c:numCache>
            </c:numRef>
          </c:val>
        </c:ser>
        <c:ser>
          <c:idx val="4"/>
          <c:order val="4"/>
          <c:tx>
            <c:v>Communication &amp; Training</c:v>
          </c:tx>
          <c:invertIfNegative val="0"/>
          <c:val>
            <c:numRef>
              <c:f>'Public (3)'!$BU$301</c:f>
              <c:numCache>
                <c:formatCode>General</c:formatCode>
                <c:ptCount val="1"/>
                <c:pt idx="0">
                  <c:v>15.0</c:v>
                </c:pt>
              </c:numCache>
            </c:numRef>
          </c:val>
        </c:ser>
        <c:ser>
          <c:idx val="5"/>
          <c:order val="5"/>
          <c:tx>
            <c:v>Compliance Policy</c:v>
          </c:tx>
          <c:invertIfNegative val="0"/>
          <c:val>
            <c:numRef>
              <c:f>'Public (3)'!$BX$301</c:f>
              <c:numCache>
                <c:formatCode>General</c:formatCode>
                <c:ptCount val="1"/>
                <c:pt idx="0">
                  <c:v>12.0</c:v>
                </c:pt>
              </c:numCache>
            </c:numRef>
          </c:val>
        </c:ser>
        <c:dLbls>
          <c:showLegendKey val="0"/>
          <c:showVal val="0"/>
          <c:showCatName val="0"/>
          <c:showSerName val="0"/>
          <c:showPercent val="0"/>
          <c:showBubbleSize val="0"/>
        </c:dLbls>
        <c:gapWidth val="75"/>
        <c:overlap val="-25"/>
        <c:axId val="-2110369256"/>
        <c:axId val="-2078632680"/>
      </c:barChart>
      <c:catAx>
        <c:axId val="-2110369256"/>
        <c:scaling>
          <c:orientation val="minMax"/>
        </c:scaling>
        <c:delete val="1"/>
        <c:axPos val="b"/>
        <c:majorTickMark val="none"/>
        <c:minorTickMark val="none"/>
        <c:tickLblPos val="none"/>
        <c:crossAx val="-2078632680"/>
        <c:crosses val="autoZero"/>
        <c:auto val="1"/>
        <c:lblAlgn val="ctr"/>
        <c:lblOffset val="100"/>
        <c:noMultiLvlLbl val="0"/>
      </c:catAx>
      <c:valAx>
        <c:axId val="-2078632680"/>
        <c:scaling>
          <c:orientation val="minMax"/>
        </c:scaling>
        <c:delete val="0"/>
        <c:axPos val="l"/>
        <c:majorGridlines/>
        <c:numFmt formatCode="General" sourceLinked="1"/>
        <c:majorTickMark val="none"/>
        <c:minorTickMark val="none"/>
        <c:tickLblPos val="nextTo"/>
        <c:spPr>
          <a:ln w="9525">
            <a:noFill/>
          </a:ln>
        </c:spPr>
        <c:crossAx val="-2110369256"/>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Financial Sector</a:t>
            </a:r>
            <a:r>
              <a:rPr lang="en-US" baseline="0"/>
              <a:t> - </a:t>
            </a:r>
            <a:r>
              <a:rPr lang="en-US"/>
              <a:t>Waiving</a:t>
            </a:r>
            <a:r>
              <a:rPr lang="en-US" baseline="0"/>
              <a:t> Rights</a:t>
            </a:r>
            <a:endParaRPr lang="en-US"/>
          </a:p>
        </c:rich>
      </c:tx>
      <c:layout/>
      <c:overlay val="0"/>
    </c:title>
    <c:autoTitleDeleted val="0"/>
    <c:plotArea>
      <c:layout/>
      <c:barChart>
        <c:barDir val="col"/>
        <c:grouping val="clustered"/>
        <c:varyColors val="0"/>
        <c:ser>
          <c:idx val="0"/>
          <c:order val="0"/>
          <c:tx>
            <c:v>Waiving 6th Amend</c:v>
          </c:tx>
          <c:invertIfNegative val="0"/>
          <c:val>
            <c:numRef>
              <c:f>'Public (3)'!$CL$301</c:f>
              <c:numCache>
                <c:formatCode>General</c:formatCode>
                <c:ptCount val="1"/>
                <c:pt idx="0">
                  <c:v>19.0</c:v>
                </c:pt>
              </c:numCache>
            </c:numRef>
          </c:val>
        </c:ser>
        <c:ser>
          <c:idx val="1"/>
          <c:order val="1"/>
          <c:tx>
            <c:v>Waiving SoL</c:v>
          </c:tx>
          <c:invertIfNegative val="0"/>
          <c:val>
            <c:numRef>
              <c:f>'Public (3)'!$CM$301</c:f>
              <c:numCache>
                <c:formatCode>General</c:formatCode>
                <c:ptCount val="1"/>
                <c:pt idx="0">
                  <c:v>33.0</c:v>
                </c:pt>
              </c:numCache>
            </c:numRef>
          </c:val>
        </c:ser>
        <c:ser>
          <c:idx val="2"/>
          <c:order val="2"/>
          <c:tx>
            <c:v>Waiving Admissibility</c:v>
          </c:tx>
          <c:invertIfNegative val="0"/>
          <c:val>
            <c:numRef>
              <c:f>'Public (3)'!$CN$301</c:f>
              <c:numCache>
                <c:formatCode>General</c:formatCode>
                <c:ptCount val="1"/>
                <c:pt idx="0">
                  <c:v>25.0</c:v>
                </c:pt>
              </c:numCache>
            </c:numRef>
          </c:val>
        </c:ser>
        <c:ser>
          <c:idx val="3"/>
          <c:order val="3"/>
          <c:tx>
            <c:v>Waiving Indictment</c:v>
          </c:tx>
          <c:invertIfNegative val="0"/>
          <c:val>
            <c:numRef>
              <c:f>'Public (3)'!$CP$301</c:f>
              <c:numCache>
                <c:formatCode>General</c:formatCode>
                <c:ptCount val="1"/>
                <c:pt idx="0">
                  <c:v>19.0</c:v>
                </c:pt>
              </c:numCache>
            </c:numRef>
          </c:val>
        </c:ser>
        <c:ser>
          <c:idx val="4"/>
          <c:order val="4"/>
          <c:tx>
            <c:v>Waiving Venue</c:v>
          </c:tx>
          <c:invertIfNegative val="0"/>
          <c:val>
            <c:numRef>
              <c:f>'Public (3)'!$CO$301</c:f>
              <c:numCache>
                <c:formatCode>General</c:formatCode>
                <c:ptCount val="1"/>
                <c:pt idx="0">
                  <c:v>9.0</c:v>
                </c:pt>
              </c:numCache>
            </c:numRef>
          </c:val>
        </c:ser>
        <c:dLbls>
          <c:showLegendKey val="0"/>
          <c:showVal val="0"/>
          <c:showCatName val="0"/>
          <c:showSerName val="0"/>
          <c:showPercent val="0"/>
          <c:showBubbleSize val="0"/>
        </c:dLbls>
        <c:gapWidth val="75"/>
        <c:overlap val="-25"/>
        <c:axId val="-2085989576"/>
        <c:axId val="-2086151080"/>
      </c:barChart>
      <c:catAx>
        <c:axId val="-2085989576"/>
        <c:scaling>
          <c:orientation val="minMax"/>
        </c:scaling>
        <c:delete val="0"/>
        <c:axPos val="b"/>
        <c:majorTickMark val="none"/>
        <c:minorTickMark val="none"/>
        <c:tickLblPos val="none"/>
        <c:crossAx val="-2086151080"/>
        <c:crosses val="autoZero"/>
        <c:auto val="1"/>
        <c:lblAlgn val="ctr"/>
        <c:lblOffset val="100"/>
        <c:noMultiLvlLbl val="0"/>
      </c:catAx>
      <c:valAx>
        <c:axId val="-2086151080"/>
        <c:scaling>
          <c:orientation val="minMax"/>
        </c:scaling>
        <c:delete val="0"/>
        <c:axPos val="l"/>
        <c:majorGridlines/>
        <c:numFmt formatCode="General" sourceLinked="1"/>
        <c:majorTickMark val="none"/>
        <c:minorTickMark val="none"/>
        <c:tickLblPos val="nextTo"/>
        <c:spPr>
          <a:ln w="9525">
            <a:noFill/>
          </a:ln>
        </c:spPr>
        <c:crossAx val="-2085989576"/>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Accepts Responsibility</a:t>
            </a:r>
          </a:p>
        </c:rich>
      </c:tx>
      <c:layout/>
      <c:overlay val="0"/>
    </c:title>
    <c:autoTitleDeleted val="0"/>
    <c:plotArea>
      <c:layout/>
      <c:lineChart>
        <c:grouping val="standard"/>
        <c:varyColors val="0"/>
        <c:ser>
          <c:idx val="0"/>
          <c:order val="0"/>
          <c:tx>
            <c:v>Accepts Responsibility</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(2)'!$AE$279:$AE$299</c:f>
              <c:numCache>
                <c:formatCode>General</c:formatCode>
                <c:ptCount val="21"/>
                <c:pt idx="0">
                  <c:v>0.0</c:v>
                </c:pt>
                <c:pt idx="1">
                  <c:v>1.0</c:v>
                </c:pt>
                <c:pt idx="2">
                  <c:v>0.0</c:v>
                </c:pt>
                <c:pt idx="3">
                  <c:v>0.0</c:v>
                </c:pt>
                <c:pt idx="4">
                  <c:v>0.0</c:v>
                </c:pt>
                <c:pt idx="5">
                  <c:v>1.0</c:v>
                </c:pt>
                <c:pt idx="6">
                  <c:v>1.0</c:v>
                </c:pt>
                <c:pt idx="7">
                  <c:v>0.0</c:v>
                </c:pt>
                <c:pt idx="8">
                  <c:v>1.0</c:v>
                </c:pt>
                <c:pt idx="9">
                  <c:v>0.0</c:v>
                </c:pt>
                <c:pt idx="10">
                  <c:v>4.0</c:v>
                </c:pt>
                <c:pt idx="11">
                  <c:v>8.0</c:v>
                </c:pt>
                <c:pt idx="12">
                  <c:v>8.0</c:v>
                </c:pt>
                <c:pt idx="13">
                  <c:v>15.0</c:v>
                </c:pt>
                <c:pt idx="14">
                  <c:v>24.0</c:v>
                </c:pt>
                <c:pt idx="15">
                  <c:v>16.0</c:v>
                </c:pt>
                <c:pt idx="16">
                  <c:v>15.0</c:v>
                </c:pt>
                <c:pt idx="17">
                  <c:v>27.0</c:v>
                </c:pt>
                <c:pt idx="18">
                  <c:v>21.0</c:v>
                </c:pt>
                <c:pt idx="19">
                  <c:v>23.0</c:v>
                </c:pt>
                <c:pt idx="20">
                  <c:v>20.0</c:v>
                </c:pt>
              </c:numCache>
            </c:numRef>
          </c:val>
          <c:smooth val="0"/>
        </c:ser>
        <c:ser>
          <c:idx val="1"/>
          <c:order val="1"/>
          <c:tx>
            <c:v>Agreements</c:v>
          </c:tx>
          <c:marker>
            <c:symbol val="none"/>
          </c:marker>
          <c:cat>
            <c:numRef>
              <c:f>'Public (2)'!$AB$279:$AB$299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(2)'!$AC$279:$AC$299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dLbls>
          <c:showLegendKey val="0"/>
          <c:showVal val="0"/>
          <c:showCatName val="0"/>
          <c:showSerName val="0"/>
          <c:showPercent val="0"/>
          <c:showBubbleSize val="0"/>
        </c:dLbls>
        <c:marker val="1"/>
        <c:smooth val="0"/>
        <c:axId val="-2075449240"/>
        <c:axId val="-2071229880"/>
      </c:lineChart>
      <c:catAx>
        <c:axId val="-2075449240"/>
        <c:scaling>
          <c:orientation val="minMax"/>
        </c:scaling>
        <c:delete val="0"/>
        <c:axPos val="b"/>
        <c:numFmt formatCode="General" sourceLinked="1"/>
        <c:majorTickMark val="none"/>
        <c:minorTickMark val="none"/>
        <c:tickLblPos val="nextTo"/>
        <c:crossAx val="-2071229880"/>
        <c:crosses val="autoZero"/>
        <c:auto val="1"/>
        <c:lblAlgn val="ctr"/>
        <c:lblOffset val="100"/>
        <c:noMultiLvlLbl val="0"/>
      </c:catAx>
      <c:valAx>
        <c:axId val="-2071229880"/>
        <c:scaling>
          <c:orientation val="minMax"/>
        </c:scaling>
        <c:delete val="0"/>
        <c:axPos val="l"/>
        <c:majorGridlines/>
        <c:numFmt formatCode="General" sourceLinked="1"/>
        <c:majorTickMark val="none"/>
        <c:minorTickMark val="none"/>
        <c:tickLblPos val="nextTo"/>
        <c:spPr>
          <a:ln w="9525">
            <a:noFill/>
          </a:ln>
        </c:spPr>
        <c:crossAx val="-2075449240"/>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Remedial Measures</a:t>
            </a:r>
          </a:p>
        </c:rich>
      </c:tx>
      <c:layout/>
      <c:overlay val="0"/>
    </c:title>
    <c:autoTitleDeleted val="0"/>
    <c:plotArea>
      <c:layout/>
      <c:lineChart>
        <c:grouping val="standard"/>
        <c:varyColors val="0"/>
        <c:ser>
          <c:idx val="0"/>
          <c:order val="0"/>
          <c:tx>
            <c:v>Remedial Measures</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(2)'!$CU$279:$CU$299</c:f>
              <c:numCache>
                <c:formatCode>General</c:formatCode>
                <c:ptCount val="21"/>
                <c:pt idx="0">
                  <c:v>0.0</c:v>
                </c:pt>
                <c:pt idx="1">
                  <c:v>2.0</c:v>
                </c:pt>
                <c:pt idx="2">
                  <c:v>1.0</c:v>
                </c:pt>
                <c:pt idx="3">
                  <c:v>0.0</c:v>
                </c:pt>
                <c:pt idx="4">
                  <c:v>0.0</c:v>
                </c:pt>
                <c:pt idx="5">
                  <c:v>0.0</c:v>
                </c:pt>
                <c:pt idx="6">
                  <c:v>1.0</c:v>
                </c:pt>
                <c:pt idx="7">
                  <c:v>1.0</c:v>
                </c:pt>
                <c:pt idx="8">
                  <c:v>0.0</c:v>
                </c:pt>
                <c:pt idx="9">
                  <c:v>0.0</c:v>
                </c:pt>
                <c:pt idx="10">
                  <c:v>1.0</c:v>
                </c:pt>
                <c:pt idx="11">
                  <c:v>3.0</c:v>
                </c:pt>
                <c:pt idx="12">
                  <c:v>10.0</c:v>
                </c:pt>
                <c:pt idx="13">
                  <c:v>7.0</c:v>
                </c:pt>
                <c:pt idx="14">
                  <c:v>15.0</c:v>
                </c:pt>
                <c:pt idx="15">
                  <c:v>13.0</c:v>
                </c:pt>
                <c:pt idx="16">
                  <c:v>5.0</c:v>
                </c:pt>
                <c:pt idx="17">
                  <c:v>24.0</c:v>
                </c:pt>
                <c:pt idx="18">
                  <c:v>15.0</c:v>
                </c:pt>
                <c:pt idx="19">
                  <c:v>22.0</c:v>
                </c:pt>
                <c:pt idx="20">
                  <c:v>21.0</c:v>
                </c:pt>
              </c:numCache>
            </c:numRef>
          </c:val>
          <c:smooth val="0"/>
        </c:ser>
        <c:ser>
          <c:idx val="1"/>
          <c:order val="1"/>
          <c:tx>
            <c:v>Agreements</c:v>
          </c:tx>
          <c:marker>
            <c:symbol val="none"/>
          </c:marker>
          <c:cat>
            <c:numRef>
              <c:f>'Public (2)'!$CB$279:$CB$299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'Public (2)'!$CC$279:$CC$299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dLbls>
          <c:showLegendKey val="0"/>
          <c:showVal val="0"/>
          <c:showCatName val="0"/>
          <c:showSerName val="0"/>
          <c:showPercent val="0"/>
          <c:showBubbleSize val="0"/>
        </c:dLbls>
        <c:marker val="1"/>
        <c:smooth val="0"/>
        <c:axId val="-2086935336"/>
        <c:axId val="-2074910376"/>
      </c:lineChart>
      <c:catAx>
        <c:axId val="-2086935336"/>
        <c:scaling>
          <c:orientation val="minMax"/>
        </c:scaling>
        <c:delete val="0"/>
        <c:axPos val="b"/>
        <c:numFmt formatCode="General" sourceLinked="1"/>
        <c:majorTickMark val="none"/>
        <c:minorTickMark val="none"/>
        <c:tickLblPos val="nextTo"/>
        <c:crossAx val="-2074910376"/>
        <c:crosses val="autoZero"/>
        <c:auto val="1"/>
        <c:lblAlgn val="ctr"/>
        <c:lblOffset val="100"/>
        <c:noMultiLvlLbl val="0"/>
      </c:catAx>
      <c:valAx>
        <c:axId val="-2074910376"/>
        <c:scaling>
          <c:orientation val="minMax"/>
        </c:scaling>
        <c:delete val="0"/>
        <c:axPos val="l"/>
        <c:majorGridlines/>
        <c:numFmt formatCode="General" sourceLinked="1"/>
        <c:majorTickMark val="none"/>
        <c:minorTickMark val="none"/>
        <c:tickLblPos val="nextTo"/>
        <c:spPr>
          <a:ln w="9525">
            <a:noFill/>
          </a:ln>
        </c:spPr>
        <c:crossAx val="-2086935336"/>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Remedial Measures</a:t>
            </a:r>
          </a:p>
        </c:rich>
      </c:tx>
      <c:layout/>
      <c:overlay val="0"/>
    </c:title>
    <c:autoTitleDeleted val="0"/>
    <c:plotArea>
      <c:layout/>
      <c:lineChart>
        <c:grouping val="standard"/>
        <c:varyColors val="0"/>
        <c:ser>
          <c:idx val="0"/>
          <c:order val="0"/>
          <c:tx>
            <c:v>Internal Review</c:v>
          </c:tx>
          <c:marker>
            <c:symbol val="none"/>
          </c:marker>
          <c:cat>
            <c:numRef>
              <c:f>'All agreements coded'!$CB$279:$CB$299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coded'!$CZ$279:$CZ$299</c:f>
              <c:numCache>
                <c:formatCode>General</c:formatCode>
                <c:ptCount val="21"/>
                <c:pt idx="0">
                  <c:v>0.0</c:v>
                </c:pt>
                <c:pt idx="1">
                  <c:v>1.0</c:v>
                </c:pt>
                <c:pt idx="2">
                  <c:v>1.0</c:v>
                </c:pt>
                <c:pt idx="3">
                  <c:v>0.0</c:v>
                </c:pt>
                <c:pt idx="4">
                  <c:v>0.0</c:v>
                </c:pt>
                <c:pt idx="5">
                  <c:v>0.0</c:v>
                </c:pt>
                <c:pt idx="6">
                  <c:v>0.0</c:v>
                </c:pt>
                <c:pt idx="7">
                  <c:v>0.0</c:v>
                </c:pt>
                <c:pt idx="8">
                  <c:v>0.0</c:v>
                </c:pt>
                <c:pt idx="9">
                  <c:v>0.0</c:v>
                </c:pt>
                <c:pt idx="10">
                  <c:v>1.0</c:v>
                </c:pt>
                <c:pt idx="11">
                  <c:v>2.0</c:v>
                </c:pt>
                <c:pt idx="12">
                  <c:v>1.0</c:v>
                </c:pt>
                <c:pt idx="13">
                  <c:v>5.0</c:v>
                </c:pt>
                <c:pt idx="14">
                  <c:v>8.0</c:v>
                </c:pt>
                <c:pt idx="15">
                  <c:v>5.0</c:v>
                </c:pt>
                <c:pt idx="16">
                  <c:v>2.0</c:v>
                </c:pt>
                <c:pt idx="17">
                  <c:v>11.0</c:v>
                </c:pt>
                <c:pt idx="18">
                  <c:v>6.0</c:v>
                </c:pt>
                <c:pt idx="19">
                  <c:v>10.0</c:v>
                </c:pt>
                <c:pt idx="20">
                  <c:v>9.0</c:v>
                </c:pt>
              </c:numCache>
            </c:numRef>
          </c:val>
          <c:smooth val="0"/>
        </c:ser>
        <c:ser>
          <c:idx val="1"/>
          <c:order val="1"/>
          <c:tx>
            <c:v>Monitoring</c:v>
          </c:tx>
          <c:marker>
            <c:symbol val="none"/>
          </c:marker>
          <c:cat>
            <c:numRef>
              <c:f>'All agreements coded'!$CB$279:$CB$299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coded'!$DA$279:$DA$299</c:f>
              <c:numCache>
                <c:formatCode>General</c:formatCode>
                <c:ptCount val="21"/>
                <c:pt idx="0">
                  <c:v>0.0</c:v>
                </c:pt>
                <c:pt idx="1">
                  <c:v>0.0</c:v>
                </c:pt>
                <c:pt idx="2">
                  <c:v>0.0</c:v>
                </c:pt>
                <c:pt idx="3">
                  <c:v>0.0</c:v>
                </c:pt>
                <c:pt idx="4">
                  <c:v>0.0</c:v>
                </c:pt>
                <c:pt idx="5">
                  <c:v>0.0</c:v>
                </c:pt>
                <c:pt idx="6">
                  <c:v>0.0</c:v>
                </c:pt>
                <c:pt idx="7">
                  <c:v>0.0</c:v>
                </c:pt>
                <c:pt idx="8">
                  <c:v>0.0</c:v>
                </c:pt>
                <c:pt idx="9">
                  <c:v>0.0</c:v>
                </c:pt>
                <c:pt idx="10">
                  <c:v>0.0</c:v>
                </c:pt>
                <c:pt idx="11">
                  <c:v>0.0</c:v>
                </c:pt>
                <c:pt idx="12">
                  <c:v>0.0</c:v>
                </c:pt>
                <c:pt idx="13">
                  <c:v>1.0</c:v>
                </c:pt>
                <c:pt idx="14">
                  <c:v>4.0</c:v>
                </c:pt>
                <c:pt idx="15">
                  <c:v>1.0</c:v>
                </c:pt>
                <c:pt idx="16">
                  <c:v>0.0</c:v>
                </c:pt>
                <c:pt idx="17">
                  <c:v>4.0</c:v>
                </c:pt>
                <c:pt idx="18">
                  <c:v>1.0</c:v>
                </c:pt>
                <c:pt idx="19">
                  <c:v>5.0</c:v>
                </c:pt>
                <c:pt idx="20">
                  <c:v>4.0</c:v>
                </c:pt>
              </c:numCache>
            </c:numRef>
          </c:val>
          <c:smooth val="0"/>
        </c:ser>
        <c:ser>
          <c:idx val="2"/>
          <c:order val="2"/>
          <c:tx>
            <c:v>New Management</c:v>
          </c:tx>
          <c:marker>
            <c:symbol val="none"/>
          </c:marker>
          <c:cat>
            <c:numRef>
              <c:f>'All agreements coded'!$CB$279:$CB$299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coded'!$DB$279:$DB$299</c:f>
              <c:numCache>
                <c:formatCode>General</c:formatCode>
                <c:ptCount val="21"/>
                <c:pt idx="0">
                  <c:v>0.0</c:v>
                </c:pt>
                <c:pt idx="1">
                  <c:v>0.0</c:v>
                </c:pt>
                <c:pt idx="2">
                  <c:v>0.0</c:v>
                </c:pt>
                <c:pt idx="3">
                  <c:v>0.0</c:v>
                </c:pt>
                <c:pt idx="4">
                  <c:v>0.0</c:v>
                </c:pt>
                <c:pt idx="5">
                  <c:v>0.0</c:v>
                </c:pt>
                <c:pt idx="6">
                  <c:v>1.0</c:v>
                </c:pt>
                <c:pt idx="7">
                  <c:v>1.0</c:v>
                </c:pt>
                <c:pt idx="8">
                  <c:v>0.0</c:v>
                </c:pt>
                <c:pt idx="9">
                  <c:v>0.0</c:v>
                </c:pt>
                <c:pt idx="10">
                  <c:v>1.0</c:v>
                </c:pt>
                <c:pt idx="11">
                  <c:v>2.0</c:v>
                </c:pt>
                <c:pt idx="12">
                  <c:v>2.0</c:v>
                </c:pt>
                <c:pt idx="13">
                  <c:v>1.0</c:v>
                </c:pt>
                <c:pt idx="14">
                  <c:v>1.0</c:v>
                </c:pt>
                <c:pt idx="15">
                  <c:v>0.0</c:v>
                </c:pt>
                <c:pt idx="16">
                  <c:v>0.0</c:v>
                </c:pt>
                <c:pt idx="17">
                  <c:v>2.0</c:v>
                </c:pt>
                <c:pt idx="18">
                  <c:v>2.0</c:v>
                </c:pt>
                <c:pt idx="19">
                  <c:v>4.0</c:v>
                </c:pt>
                <c:pt idx="20">
                  <c:v>0.0</c:v>
                </c:pt>
              </c:numCache>
            </c:numRef>
          </c:val>
          <c:smooth val="0"/>
        </c:ser>
        <c:ser>
          <c:idx val="3"/>
          <c:order val="3"/>
          <c:tx>
            <c:v>Personnel Creations</c:v>
          </c:tx>
          <c:marker>
            <c:symbol val="none"/>
          </c:marker>
          <c:cat>
            <c:numRef>
              <c:f>'All agreements coded'!$CB$279:$CB$299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coded'!$DC$279:$DC$299</c:f>
              <c:numCache>
                <c:formatCode>General</c:formatCode>
                <c:ptCount val="21"/>
                <c:pt idx="0">
                  <c:v>0.0</c:v>
                </c:pt>
                <c:pt idx="1">
                  <c:v>0.0</c:v>
                </c:pt>
                <c:pt idx="2">
                  <c:v>0.0</c:v>
                </c:pt>
                <c:pt idx="3">
                  <c:v>0.0</c:v>
                </c:pt>
                <c:pt idx="4">
                  <c:v>0.0</c:v>
                </c:pt>
                <c:pt idx="5">
                  <c:v>0.0</c:v>
                </c:pt>
                <c:pt idx="6">
                  <c:v>0.0</c:v>
                </c:pt>
                <c:pt idx="7">
                  <c:v>0.0</c:v>
                </c:pt>
                <c:pt idx="8">
                  <c:v>0.0</c:v>
                </c:pt>
                <c:pt idx="9">
                  <c:v>0.0</c:v>
                </c:pt>
                <c:pt idx="10">
                  <c:v>1.0</c:v>
                </c:pt>
                <c:pt idx="11">
                  <c:v>1.0</c:v>
                </c:pt>
                <c:pt idx="12">
                  <c:v>1.0</c:v>
                </c:pt>
                <c:pt idx="13">
                  <c:v>5.0</c:v>
                </c:pt>
                <c:pt idx="14">
                  <c:v>3.0</c:v>
                </c:pt>
                <c:pt idx="15">
                  <c:v>4.0</c:v>
                </c:pt>
                <c:pt idx="16">
                  <c:v>1.0</c:v>
                </c:pt>
                <c:pt idx="17">
                  <c:v>7.0</c:v>
                </c:pt>
                <c:pt idx="18">
                  <c:v>1.0</c:v>
                </c:pt>
                <c:pt idx="19">
                  <c:v>6.0</c:v>
                </c:pt>
                <c:pt idx="20">
                  <c:v>5.0</c:v>
                </c:pt>
              </c:numCache>
            </c:numRef>
          </c:val>
          <c:smooth val="0"/>
        </c:ser>
        <c:ser>
          <c:idx val="4"/>
          <c:order val="4"/>
          <c:tx>
            <c:v>Reporting</c:v>
          </c:tx>
          <c:marker>
            <c:symbol val="none"/>
          </c:marker>
          <c:cat>
            <c:numRef>
              <c:f>'All agreements coded'!$CB$279:$CB$299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coded'!$DD$279:$DD$299</c:f>
              <c:numCache>
                <c:formatCode>General</c:formatCode>
                <c:ptCount val="21"/>
                <c:pt idx="0">
                  <c:v>0.0</c:v>
                </c:pt>
                <c:pt idx="1">
                  <c:v>1.0</c:v>
                </c:pt>
                <c:pt idx="2">
                  <c:v>0.0</c:v>
                </c:pt>
                <c:pt idx="3">
                  <c:v>0.0</c:v>
                </c:pt>
                <c:pt idx="4">
                  <c:v>0.0</c:v>
                </c:pt>
                <c:pt idx="5">
                  <c:v>0.0</c:v>
                </c:pt>
                <c:pt idx="6">
                  <c:v>0.0</c:v>
                </c:pt>
                <c:pt idx="7">
                  <c:v>0.0</c:v>
                </c:pt>
                <c:pt idx="8">
                  <c:v>0.0</c:v>
                </c:pt>
                <c:pt idx="9">
                  <c:v>0.0</c:v>
                </c:pt>
                <c:pt idx="10">
                  <c:v>0.0</c:v>
                </c:pt>
                <c:pt idx="11">
                  <c:v>0.0</c:v>
                </c:pt>
                <c:pt idx="12">
                  <c:v>0.0</c:v>
                </c:pt>
                <c:pt idx="13">
                  <c:v>3.0</c:v>
                </c:pt>
                <c:pt idx="14">
                  <c:v>2.0</c:v>
                </c:pt>
                <c:pt idx="15">
                  <c:v>1.0</c:v>
                </c:pt>
                <c:pt idx="16">
                  <c:v>1.0</c:v>
                </c:pt>
                <c:pt idx="17">
                  <c:v>3.0</c:v>
                </c:pt>
                <c:pt idx="18">
                  <c:v>2.0</c:v>
                </c:pt>
                <c:pt idx="19">
                  <c:v>5.0</c:v>
                </c:pt>
                <c:pt idx="20">
                  <c:v>3.0</c:v>
                </c:pt>
              </c:numCache>
            </c:numRef>
          </c:val>
          <c:smooth val="0"/>
        </c:ser>
        <c:ser>
          <c:idx val="5"/>
          <c:order val="5"/>
          <c:tx>
            <c:v>Training</c:v>
          </c:tx>
          <c:marker>
            <c:symbol val="none"/>
          </c:marker>
          <c:cat>
            <c:numRef>
              <c:f>'All agreements coded'!$CB$279:$CB$299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coded'!$DE$279:$DE$299</c:f>
              <c:numCache>
                <c:formatCode>General</c:formatCode>
                <c:ptCount val="21"/>
                <c:pt idx="0">
                  <c:v>0.0</c:v>
                </c:pt>
                <c:pt idx="1">
                  <c:v>1.0</c:v>
                </c:pt>
                <c:pt idx="2">
                  <c:v>0.0</c:v>
                </c:pt>
                <c:pt idx="3">
                  <c:v>0.0</c:v>
                </c:pt>
                <c:pt idx="4">
                  <c:v>0.0</c:v>
                </c:pt>
                <c:pt idx="5">
                  <c:v>0.0</c:v>
                </c:pt>
                <c:pt idx="6">
                  <c:v>0.0</c:v>
                </c:pt>
                <c:pt idx="7">
                  <c:v>0.0</c:v>
                </c:pt>
                <c:pt idx="8">
                  <c:v>0.0</c:v>
                </c:pt>
                <c:pt idx="9">
                  <c:v>0.0</c:v>
                </c:pt>
                <c:pt idx="10">
                  <c:v>0.0</c:v>
                </c:pt>
                <c:pt idx="11">
                  <c:v>0.0</c:v>
                </c:pt>
                <c:pt idx="12">
                  <c:v>0.0</c:v>
                </c:pt>
                <c:pt idx="13">
                  <c:v>5.0</c:v>
                </c:pt>
                <c:pt idx="14">
                  <c:v>3.0</c:v>
                </c:pt>
                <c:pt idx="15">
                  <c:v>3.0</c:v>
                </c:pt>
                <c:pt idx="16">
                  <c:v>1.0</c:v>
                </c:pt>
                <c:pt idx="17">
                  <c:v>8.0</c:v>
                </c:pt>
                <c:pt idx="18">
                  <c:v>2.0</c:v>
                </c:pt>
                <c:pt idx="19">
                  <c:v>5.0</c:v>
                </c:pt>
                <c:pt idx="20">
                  <c:v>1.0</c:v>
                </c:pt>
              </c:numCache>
            </c:numRef>
          </c:val>
          <c:smooth val="0"/>
        </c:ser>
        <c:dLbls>
          <c:showLegendKey val="0"/>
          <c:showVal val="0"/>
          <c:showCatName val="0"/>
          <c:showSerName val="0"/>
          <c:showPercent val="0"/>
          <c:showBubbleSize val="0"/>
        </c:dLbls>
        <c:marker val="1"/>
        <c:smooth val="0"/>
        <c:axId val="-2117771320"/>
        <c:axId val="-2084346056"/>
      </c:lineChart>
      <c:catAx>
        <c:axId val="-2117771320"/>
        <c:scaling>
          <c:orientation val="minMax"/>
        </c:scaling>
        <c:delete val="0"/>
        <c:axPos val="b"/>
        <c:numFmt formatCode="General" sourceLinked="1"/>
        <c:majorTickMark val="none"/>
        <c:minorTickMark val="none"/>
        <c:tickLblPos val="nextTo"/>
        <c:crossAx val="-2084346056"/>
        <c:crosses val="autoZero"/>
        <c:auto val="1"/>
        <c:lblAlgn val="ctr"/>
        <c:lblOffset val="100"/>
        <c:noMultiLvlLbl val="0"/>
      </c:catAx>
      <c:valAx>
        <c:axId val="-2084346056"/>
        <c:scaling>
          <c:orientation val="minMax"/>
        </c:scaling>
        <c:delete val="0"/>
        <c:axPos val="l"/>
        <c:majorGridlines/>
        <c:numFmt formatCode="General" sourceLinked="1"/>
        <c:majorTickMark val="none"/>
        <c:minorTickMark val="none"/>
        <c:tickLblPos val="nextTo"/>
        <c:spPr>
          <a:ln w="9525">
            <a:noFill/>
          </a:ln>
        </c:spPr>
        <c:crossAx val="-2117771320"/>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Remedial Measures</a:t>
            </a:r>
          </a:p>
        </c:rich>
      </c:tx>
      <c:layout/>
      <c:overlay val="0"/>
    </c:title>
    <c:autoTitleDeleted val="0"/>
    <c:plotArea>
      <c:layout/>
      <c:lineChart>
        <c:grouping val="standard"/>
        <c:varyColors val="0"/>
        <c:ser>
          <c:idx val="1"/>
          <c:order val="0"/>
          <c:tx>
            <c:v>Compliance</c:v>
          </c:tx>
          <c:marker>
            <c:symbol val="none"/>
          </c:marker>
          <c:cat>
            <c:numRef>
              <c:f>'All agreements coded'!$CB$288:$CB$299</c:f>
              <c:numCache>
                <c:formatCode>General</c:formatCode>
                <c:ptCount val="12"/>
                <c:pt idx="0">
                  <c:v>2002.0</c:v>
                </c:pt>
                <c:pt idx="1">
                  <c:v>2003.0</c:v>
                </c:pt>
                <c:pt idx="2">
                  <c:v>2004.0</c:v>
                </c:pt>
                <c:pt idx="3">
                  <c:v>2005.0</c:v>
                </c:pt>
                <c:pt idx="4">
                  <c:v>2006.0</c:v>
                </c:pt>
                <c:pt idx="5">
                  <c:v>2007.0</c:v>
                </c:pt>
                <c:pt idx="6">
                  <c:v>2008.0</c:v>
                </c:pt>
                <c:pt idx="7">
                  <c:v>2009.0</c:v>
                </c:pt>
                <c:pt idx="8">
                  <c:v>2010.0</c:v>
                </c:pt>
                <c:pt idx="9">
                  <c:v>2011.0</c:v>
                </c:pt>
                <c:pt idx="10">
                  <c:v>2012.0</c:v>
                </c:pt>
                <c:pt idx="11">
                  <c:v>2013.0</c:v>
                </c:pt>
              </c:numCache>
            </c:numRef>
          </c:cat>
          <c:val>
            <c:numRef>
              <c:f>'All agreements coded'!$CV$288:$CV$299</c:f>
              <c:numCache>
                <c:formatCode>General</c:formatCode>
                <c:ptCount val="12"/>
                <c:pt idx="0">
                  <c:v>0.0</c:v>
                </c:pt>
                <c:pt idx="1">
                  <c:v>0.0</c:v>
                </c:pt>
                <c:pt idx="2">
                  <c:v>1.0</c:v>
                </c:pt>
                <c:pt idx="3">
                  <c:v>1.0</c:v>
                </c:pt>
                <c:pt idx="4">
                  <c:v>2.0</c:v>
                </c:pt>
                <c:pt idx="5">
                  <c:v>5.0</c:v>
                </c:pt>
                <c:pt idx="6">
                  <c:v>2.0</c:v>
                </c:pt>
                <c:pt idx="7">
                  <c:v>2.0</c:v>
                </c:pt>
                <c:pt idx="8">
                  <c:v>12.0</c:v>
                </c:pt>
                <c:pt idx="9">
                  <c:v>7.0</c:v>
                </c:pt>
                <c:pt idx="10">
                  <c:v>10.0</c:v>
                </c:pt>
                <c:pt idx="11">
                  <c:v>13.0</c:v>
                </c:pt>
              </c:numCache>
            </c:numRef>
          </c:val>
          <c:smooth val="0"/>
        </c:ser>
        <c:ser>
          <c:idx val="2"/>
          <c:order val="1"/>
          <c:tx>
            <c:v>Cooperation</c:v>
          </c:tx>
          <c:marker>
            <c:symbol val="none"/>
          </c:marker>
          <c:cat>
            <c:numRef>
              <c:f>'All agreements coded'!$CB$288:$CB$299</c:f>
              <c:numCache>
                <c:formatCode>General</c:formatCode>
                <c:ptCount val="12"/>
                <c:pt idx="0">
                  <c:v>2002.0</c:v>
                </c:pt>
                <c:pt idx="1">
                  <c:v>2003.0</c:v>
                </c:pt>
                <c:pt idx="2">
                  <c:v>2004.0</c:v>
                </c:pt>
                <c:pt idx="3">
                  <c:v>2005.0</c:v>
                </c:pt>
                <c:pt idx="4">
                  <c:v>2006.0</c:v>
                </c:pt>
                <c:pt idx="5">
                  <c:v>2007.0</c:v>
                </c:pt>
                <c:pt idx="6">
                  <c:v>2008.0</c:v>
                </c:pt>
                <c:pt idx="7">
                  <c:v>2009.0</c:v>
                </c:pt>
                <c:pt idx="8">
                  <c:v>2010.0</c:v>
                </c:pt>
                <c:pt idx="9">
                  <c:v>2011.0</c:v>
                </c:pt>
                <c:pt idx="10">
                  <c:v>2012.0</c:v>
                </c:pt>
                <c:pt idx="11">
                  <c:v>2013.0</c:v>
                </c:pt>
              </c:numCache>
            </c:numRef>
          </c:cat>
          <c:val>
            <c:numRef>
              <c:f>'All agreements coded'!$CW$288:$CW$299</c:f>
              <c:numCache>
                <c:formatCode>General</c:formatCode>
                <c:ptCount val="12"/>
                <c:pt idx="0">
                  <c:v>0.0</c:v>
                </c:pt>
                <c:pt idx="1">
                  <c:v>0.0</c:v>
                </c:pt>
                <c:pt idx="2">
                  <c:v>2.0</c:v>
                </c:pt>
                <c:pt idx="3">
                  <c:v>1.0</c:v>
                </c:pt>
                <c:pt idx="4">
                  <c:v>1.0</c:v>
                </c:pt>
                <c:pt idx="5">
                  <c:v>9.0</c:v>
                </c:pt>
                <c:pt idx="6">
                  <c:v>3.0</c:v>
                </c:pt>
                <c:pt idx="7">
                  <c:v>1.0</c:v>
                </c:pt>
                <c:pt idx="8">
                  <c:v>10.0</c:v>
                </c:pt>
                <c:pt idx="9">
                  <c:v>4.0</c:v>
                </c:pt>
                <c:pt idx="10">
                  <c:v>7.0</c:v>
                </c:pt>
                <c:pt idx="11">
                  <c:v>17.0</c:v>
                </c:pt>
              </c:numCache>
            </c:numRef>
          </c:val>
          <c:smooth val="0"/>
        </c:ser>
        <c:ser>
          <c:idx val="3"/>
          <c:order val="2"/>
          <c:tx>
            <c:v>Disclosure</c:v>
          </c:tx>
          <c:marker>
            <c:symbol val="none"/>
          </c:marker>
          <c:cat>
            <c:numRef>
              <c:f>'All agreements coded'!$CB$288:$CB$299</c:f>
              <c:numCache>
                <c:formatCode>General</c:formatCode>
                <c:ptCount val="12"/>
                <c:pt idx="0">
                  <c:v>2002.0</c:v>
                </c:pt>
                <c:pt idx="1">
                  <c:v>2003.0</c:v>
                </c:pt>
                <c:pt idx="2">
                  <c:v>2004.0</c:v>
                </c:pt>
                <c:pt idx="3">
                  <c:v>2005.0</c:v>
                </c:pt>
                <c:pt idx="4">
                  <c:v>2006.0</c:v>
                </c:pt>
                <c:pt idx="5">
                  <c:v>2007.0</c:v>
                </c:pt>
                <c:pt idx="6">
                  <c:v>2008.0</c:v>
                </c:pt>
                <c:pt idx="7">
                  <c:v>2009.0</c:v>
                </c:pt>
                <c:pt idx="8">
                  <c:v>2010.0</c:v>
                </c:pt>
                <c:pt idx="9">
                  <c:v>2011.0</c:v>
                </c:pt>
                <c:pt idx="10">
                  <c:v>2012.0</c:v>
                </c:pt>
                <c:pt idx="11">
                  <c:v>2013.0</c:v>
                </c:pt>
              </c:numCache>
            </c:numRef>
          </c:cat>
          <c:val>
            <c:numRef>
              <c:f>'All agreements coded'!$CX$288:$CX$299</c:f>
              <c:numCache>
                <c:formatCode>General</c:formatCode>
                <c:ptCount val="12"/>
                <c:pt idx="0">
                  <c:v>0.0</c:v>
                </c:pt>
                <c:pt idx="1">
                  <c:v>0.0</c:v>
                </c:pt>
                <c:pt idx="2">
                  <c:v>1.0</c:v>
                </c:pt>
                <c:pt idx="3">
                  <c:v>3.0</c:v>
                </c:pt>
                <c:pt idx="4">
                  <c:v>2.0</c:v>
                </c:pt>
                <c:pt idx="5">
                  <c:v>3.0</c:v>
                </c:pt>
                <c:pt idx="6">
                  <c:v>1.0</c:v>
                </c:pt>
                <c:pt idx="7">
                  <c:v>1.0</c:v>
                </c:pt>
                <c:pt idx="8">
                  <c:v>7.0</c:v>
                </c:pt>
                <c:pt idx="9">
                  <c:v>5.0</c:v>
                </c:pt>
                <c:pt idx="10">
                  <c:v>8.0</c:v>
                </c:pt>
                <c:pt idx="11">
                  <c:v>8.0</c:v>
                </c:pt>
              </c:numCache>
            </c:numRef>
          </c:val>
          <c:smooth val="0"/>
        </c:ser>
        <c:ser>
          <c:idx val="4"/>
          <c:order val="3"/>
          <c:tx>
            <c:v>Firing Employees</c:v>
          </c:tx>
          <c:marker>
            <c:symbol val="none"/>
          </c:marker>
          <c:cat>
            <c:numRef>
              <c:f>'All agreements coded'!$CB$288:$CB$299</c:f>
              <c:numCache>
                <c:formatCode>General</c:formatCode>
                <c:ptCount val="12"/>
                <c:pt idx="0">
                  <c:v>2002.0</c:v>
                </c:pt>
                <c:pt idx="1">
                  <c:v>2003.0</c:v>
                </c:pt>
                <c:pt idx="2">
                  <c:v>2004.0</c:v>
                </c:pt>
                <c:pt idx="3">
                  <c:v>2005.0</c:v>
                </c:pt>
                <c:pt idx="4">
                  <c:v>2006.0</c:v>
                </c:pt>
                <c:pt idx="5">
                  <c:v>2007.0</c:v>
                </c:pt>
                <c:pt idx="6">
                  <c:v>2008.0</c:v>
                </c:pt>
                <c:pt idx="7">
                  <c:v>2009.0</c:v>
                </c:pt>
                <c:pt idx="8">
                  <c:v>2010.0</c:v>
                </c:pt>
                <c:pt idx="9">
                  <c:v>2011.0</c:v>
                </c:pt>
                <c:pt idx="10">
                  <c:v>2012.0</c:v>
                </c:pt>
                <c:pt idx="11">
                  <c:v>2013.0</c:v>
                </c:pt>
              </c:numCache>
            </c:numRef>
          </c:cat>
          <c:val>
            <c:numRef>
              <c:f>'All agreements coded'!$CY$288:$CY$299</c:f>
              <c:numCache>
                <c:formatCode>General</c:formatCode>
                <c:ptCount val="12"/>
                <c:pt idx="0">
                  <c:v>0.0</c:v>
                </c:pt>
                <c:pt idx="1">
                  <c:v>1.0</c:v>
                </c:pt>
                <c:pt idx="2">
                  <c:v>2.0</c:v>
                </c:pt>
                <c:pt idx="3">
                  <c:v>2.0</c:v>
                </c:pt>
                <c:pt idx="4">
                  <c:v>2.0</c:v>
                </c:pt>
                <c:pt idx="5">
                  <c:v>2.0</c:v>
                </c:pt>
                <c:pt idx="6">
                  <c:v>2.0</c:v>
                </c:pt>
                <c:pt idx="7">
                  <c:v>1.0</c:v>
                </c:pt>
                <c:pt idx="8">
                  <c:v>2.0</c:v>
                </c:pt>
                <c:pt idx="9">
                  <c:v>1.0</c:v>
                </c:pt>
                <c:pt idx="10">
                  <c:v>9.0</c:v>
                </c:pt>
                <c:pt idx="11">
                  <c:v>6.0</c:v>
                </c:pt>
              </c:numCache>
            </c:numRef>
          </c:val>
          <c:smooth val="0"/>
        </c:ser>
        <c:ser>
          <c:idx val="5"/>
          <c:order val="4"/>
          <c:tx>
            <c:v>Internal Review</c:v>
          </c:tx>
          <c:marker>
            <c:symbol val="none"/>
          </c:marker>
          <c:cat>
            <c:numRef>
              <c:f>'All agreements coded'!$CB$288:$CB$299</c:f>
              <c:numCache>
                <c:formatCode>General</c:formatCode>
                <c:ptCount val="12"/>
                <c:pt idx="0">
                  <c:v>2002.0</c:v>
                </c:pt>
                <c:pt idx="1">
                  <c:v>2003.0</c:v>
                </c:pt>
                <c:pt idx="2">
                  <c:v>2004.0</c:v>
                </c:pt>
                <c:pt idx="3">
                  <c:v>2005.0</c:v>
                </c:pt>
                <c:pt idx="4">
                  <c:v>2006.0</c:v>
                </c:pt>
                <c:pt idx="5">
                  <c:v>2007.0</c:v>
                </c:pt>
                <c:pt idx="6">
                  <c:v>2008.0</c:v>
                </c:pt>
                <c:pt idx="7">
                  <c:v>2009.0</c:v>
                </c:pt>
                <c:pt idx="8">
                  <c:v>2010.0</c:v>
                </c:pt>
                <c:pt idx="9">
                  <c:v>2011.0</c:v>
                </c:pt>
                <c:pt idx="10">
                  <c:v>2012.0</c:v>
                </c:pt>
                <c:pt idx="11">
                  <c:v>2013.0</c:v>
                </c:pt>
              </c:numCache>
            </c:numRef>
          </c:cat>
          <c:val>
            <c:numRef>
              <c:f>'All agreements coded'!$CZ$288:$CZ$299</c:f>
              <c:numCache>
                <c:formatCode>General</c:formatCode>
                <c:ptCount val="12"/>
                <c:pt idx="0">
                  <c:v>0.0</c:v>
                </c:pt>
                <c:pt idx="1">
                  <c:v>1.0</c:v>
                </c:pt>
                <c:pt idx="2">
                  <c:v>2.0</c:v>
                </c:pt>
                <c:pt idx="3">
                  <c:v>1.0</c:v>
                </c:pt>
                <c:pt idx="4">
                  <c:v>5.0</c:v>
                </c:pt>
                <c:pt idx="5">
                  <c:v>8.0</c:v>
                </c:pt>
                <c:pt idx="6">
                  <c:v>5.0</c:v>
                </c:pt>
                <c:pt idx="7">
                  <c:v>2.0</c:v>
                </c:pt>
                <c:pt idx="8">
                  <c:v>11.0</c:v>
                </c:pt>
                <c:pt idx="9">
                  <c:v>6.0</c:v>
                </c:pt>
                <c:pt idx="10">
                  <c:v>10.0</c:v>
                </c:pt>
                <c:pt idx="11">
                  <c:v>9.0</c:v>
                </c:pt>
              </c:numCache>
            </c:numRef>
          </c:val>
          <c:smooth val="0"/>
        </c:ser>
        <c:ser>
          <c:idx val="6"/>
          <c:order val="5"/>
          <c:tx>
            <c:v>Monitoring</c:v>
          </c:tx>
          <c:marker>
            <c:symbol val="none"/>
          </c:marker>
          <c:cat>
            <c:numRef>
              <c:f>'All agreements coded'!$CB$288:$CB$299</c:f>
              <c:numCache>
                <c:formatCode>General</c:formatCode>
                <c:ptCount val="12"/>
                <c:pt idx="0">
                  <c:v>2002.0</c:v>
                </c:pt>
                <c:pt idx="1">
                  <c:v>2003.0</c:v>
                </c:pt>
                <c:pt idx="2">
                  <c:v>2004.0</c:v>
                </c:pt>
                <c:pt idx="3">
                  <c:v>2005.0</c:v>
                </c:pt>
                <c:pt idx="4">
                  <c:v>2006.0</c:v>
                </c:pt>
                <c:pt idx="5">
                  <c:v>2007.0</c:v>
                </c:pt>
                <c:pt idx="6">
                  <c:v>2008.0</c:v>
                </c:pt>
                <c:pt idx="7">
                  <c:v>2009.0</c:v>
                </c:pt>
                <c:pt idx="8">
                  <c:v>2010.0</c:v>
                </c:pt>
                <c:pt idx="9">
                  <c:v>2011.0</c:v>
                </c:pt>
                <c:pt idx="10">
                  <c:v>2012.0</c:v>
                </c:pt>
                <c:pt idx="11">
                  <c:v>2013.0</c:v>
                </c:pt>
              </c:numCache>
            </c:numRef>
          </c:cat>
          <c:val>
            <c:numRef>
              <c:f>'All agreements coded'!$DA$288:$DA$299</c:f>
              <c:numCache>
                <c:formatCode>General</c:formatCode>
                <c:ptCount val="12"/>
                <c:pt idx="0">
                  <c:v>0.0</c:v>
                </c:pt>
                <c:pt idx="1">
                  <c:v>0.0</c:v>
                </c:pt>
                <c:pt idx="2">
                  <c:v>0.0</c:v>
                </c:pt>
                <c:pt idx="3">
                  <c:v>0.0</c:v>
                </c:pt>
                <c:pt idx="4">
                  <c:v>1.0</c:v>
                </c:pt>
                <c:pt idx="5">
                  <c:v>4.0</c:v>
                </c:pt>
                <c:pt idx="6">
                  <c:v>1.0</c:v>
                </c:pt>
                <c:pt idx="7">
                  <c:v>0.0</c:v>
                </c:pt>
                <c:pt idx="8">
                  <c:v>4.0</c:v>
                </c:pt>
                <c:pt idx="9">
                  <c:v>1.0</c:v>
                </c:pt>
                <c:pt idx="10">
                  <c:v>5.0</c:v>
                </c:pt>
                <c:pt idx="11">
                  <c:v>4.0</c:v>
                </c:pt>
              </c:numCache>
            </c:numRef>
          </c:val>
          <c:smooth val="0"/>
        </c:ser>
        <c:ser>
          <c:idx val="7"/>
          <c:order val="6"/>
          <c:tx>
            <c:v>New Management</c:v>
          </c:tx>
          <c:marker>
            <c:symbol val="none"/>
          </c:marker>
          <c:cat>
            <c:numRef>
              <c:f>'All agreements coded'!$CB$288:$CB$299</c:f>
              <c:numCache>
                <c:formatCode>General</c:formatCode>
                <c:ptCount val="12"/>
                <c:pt idx="0">
                  <c:v>2002.0</c:v>
                </c:pt>
                <c:pt idx="1">
                  <c:v>2003.0</c:v>
                </c:pt>
                <c:pt idx="2">
                  <c:v>2004.0</c:v>
                </c:pt>
                <c:pt idx="3">
                  <c:v>2005.0</c:v>
                </c:pt>
                <c:pt idx="4">
                  <c:v>2006.0</c:v>
                </c:pt>
                <c:pt idx="5">
                  <c:v>2007.0</c:v>
                </c:pt>
                <c:pt idx="6">
                  <c:v>2008.0</c:v>
                </c:pt>
                <c:pt idx="7">
                  <c:v>2009.0</c:v>
                </c:pt>
                <c:pt idx="8">
                  <c:v>2010.0</c:v>
                </c:pt>
                <c:pt idx="9">
                  <c:v>2011.0</c:v>
                </c:pt>
                <c:pt idx="10">
                  <c:v>2012.0</c:v>
                </c:pt>
                <c:pt idx="11">
                  <c:v>2013.0</c:v>
                </c:pt>
              </c:numCache>
            </c:numRef>
          </c:cat>
          <c:val>
            <c:numRef>
              <c:f>'All agreements coded'!$DB$288:$DB$299</c:f>
              <c:numCache>
                <c:formatCode>General</c:formatCode>
                <c:ptCount val="12"/>
                <c:pt idx="0">
                  <c:v>0.0</c:v>
                </c:pt>
                <c:pt idx="1">
                  <c:v>1.0</c:v>
                </c:pt>
                <c:pt idx="2">
                  <c:v>2.0</c:v>
                </c:pt>
                <c:pt idx="3">
                  <c:v>2.0</c:v>
                </c:pt>
                <c:pt idx="4">
                  <c:v>1.0</c:v>
                </c:pt>
                <c:pt idx="5">
                  <c:v>1.0</c:v>
                </c:pt>
                <c:pt idx="6">
                  <c:v>0.0</c:v>
                </c:pt>
                <c:pt idx="7">
                  <c:v>0.0</c:v>
                </c:pt>
                <c:pt idx="8">
                  <c:v>2.0</c:v>
                </c:pt>
                <c:pt idx="9">
                  <c:v>2.0</c:v>
                </c:pt>
                <c:pt idx="10">
                  <c:v>4.0</c:v>
                </c:pt>
                <c:pt idx="11">
                  <c:v>0.0</c:v>
                </c:pt>
              </c:numCache>
            </c:numRef>
          </c:val>
          <c:smooth val="0"/>
        </c:ser>
        <c:ser>
          <c:idx val="8"/>
          <c:order val="7"/>
          <c:tx>
            <c:v>Personnel Creations</c:v>
          </c:tx>
          <c:marker>
            <c:symbol val="none"/>
          </c:marker>
          <c:cat>
            <c:numRef>
              <c:f>'All agreements coded'!$CB$288:$CB$299</c:f>
              <c:numCache>
                <c:formatCode>General</c:formatCode>
                <c:ptCount val="12"/>
                <c:pt idx="0">
                  <c:v>2002.0</c:v>
                </c:pt>
                <c:pt idx="1">
                  <c:v>2003.0</c:v>
                </c:pt>
                <c:pt idx="2">
                  <c:v>2004.0</c:v>
                </c:pt>
                <c:pt idx="3">
                  <c:v>2005.0</c:v>
                </c:pt>
                <c:pt idx="4">
                  <c:v>2006.0</c:v>
                </c:pt>
                <c:pt idx="5">
                  <c:v>2007.0</c:v>
                </c:pt>
                <c:pt idx="6">
                  <c:v>2008.0</c:v>
                </c:pt>
                <c:pt idx="7">
                  <c:v>2009.0</c:v>
                </c:pt>
                <c:pt idx="8">
                  <c:v>2010.0</c:v>
                </c:pt>
                <c:pt idx="9">
                  <c:v>2011.0</c:v>
                </c:pt>
                <c:pt idx="10">
                  <c:v>2012.0</c:v>
                </c:pt>
                <c:pt idx="11">
                  <c:v>2013.0</c:v>
                </c:pt>
              </c:numCache>
            </c:numRef>
          </c:cat>
          <c:val>
            <c:numRef>
              <c:f>'All agreements coded'!$DC$288:$DC$299</c:f>
              <c:numCache>
                <c:formatCode>General</c:formatCode>
                <c:ptCount val="12"/>
                <c:pt idx="0">
                  <c:v>0.0</c:v>
                </c:pt>
                <c:pt idx="1">
                  <c:v>1.0</c:v>
                </c:pt>
                <c:pt idx="2">
                  <c:v>1.0</c:v>
                </c:pt>
                <c:pt idx="3">
                  <c:v>1.0</c:v>
                </c:pt>
                <c:pt idx="4">
                  <c:v>5.0</c:v>
                </c:pt>
                <c:pt idx="5">
                  <c:v>3.0</c:v>
                </c:pt>
                <c:pt idx="6">
                  <c:v>4.0</c:v>
                </c:pt>
                <c:pt idx="7">
                  <c:v>1.0</c:v>
                </c:pt>
                <c:pt idx="8">
                  <c:v>7.0</c:v>
                </c:pt>
                <c:pt idx="9">
                  <c:v>1.0</c:v>
                </c:pt>
                <c:pt idx="10">
                  <c:v>6.0</c:v>
                </c:pt>
                <c:pt idx="11">
                  <c:v>5.0</c:v>
                </c:pt>
              </c:numCache>
            </c:numRef>
          </c:val>
          <c:smooth val="0"/>
        </c:ser>
        <c:ser>
          <c:idx val="9"/>
          <c:order val="8"/>
          <c:tx>
            <c:v>Reporting</c:v>
          </c:tx>
          <c:marker>
            <c:symbol val="none"/>
          </c:marker>
          <c:cat>
            <c:numRef>
              <c:f>'All agreements coded'!$CB$288:$CB$299</c:f>
              <c:numCache>
                <c:formatCode>General</c:formatCode>
                <c:ptCount val="12"/>
                <c:pt idx="0">
                  <c:v>2002.0</c:v>
                </c:pt>
                <c:pt idx="1">
                  <c:v>2003.0</c:v>
                </c:pt>
                <c:pt idx="2">
                  <c:v>2004.0</c:v>
                </c:pt>
                <c:pt idx="3">
                  <c:v>2005.0</c:v>
                </c:pt>
                <c:pt idx="4">
                  <c:v>2006.0</c:v>
                </c:pt>
                <c:pt idx="5">
                  <c:v>2007.0</c:v>
                </c:pt>
                <c:pt idx="6">
                  <c:v>2008.0</c:v>
                </c:pt>
                <c:pt idx="7">
                  <c:v>2009.0</c:v>
                </c:pt>
                <c:pt idx="8">
                  <c:v>2010.0</c:v>
                </c:pt>
                <c:pt idx="9">
                  <c:v>2011.0</c:v>
                </c:pt>
                <c:pt idx="10">
                  <c:v>2012.0</c:v>
                </c:pt>
                <c:pt idx="11">
                  <c:v>2013.0</c:v>
                </c:pt>
              </c:numCache>
            </c:numRef>
          </c:cat>
          <c:val>
            <c:numRef>
              <c:f>'All agreements coded'!$DD$288:$DD$299</c:f>
              <c:numCache>
                <c:formatCode>General</c:formatCode>
                <c:ptCount val="12"/>
                <c:pt idx="0">
                  <c:v>0.0</c:v>
                </c:pt>
                <c:pt idx="1">
                  <c:v>0.0</c:v>
                </c:pt>
                <c:pt idx="2">
                  <c:v>0.0</c:v>
                </c:pt>
                <c:pt idx="3">
                  <c:v>0.0</c:v>
                </c:pt>
                <c:pt idx="4">
                  <c:v>3.0</c:v>
                </c:pt>
                <c:pt idx="5">
                  <c:v>2.0</c:v>
                </c:pt>
                <c:pt idx="6">
                  <c:v>1.0</c:v>
                </c:pt>
                <c:pt idx="7">
                  <c:v>1.0</c:v>
                </c:pt>
                <c:pt idx="8">
                  <c:v>3.0</c:v>
                </c:pt>
                <c:pt idx="9">
                  <c:v>2.0</c:v>
                </c:pt>
                <c:pt idx="10">
                  <c:v>5.0</c:v>
                </c:pt>
                <c:pt idx="11">
                  <c:v>3.0</c:v>
                </c:pt>
              </c:numCache>
            </c:numRef>
          </c:val>
          <c:smooth val="0"/>
        </c:ser>
        <c:ser>
          <c:idx val="10"/>
          <c:order val="9"/>
          <c:tx>
            <c:v>Training</c:v>
          </c:tx>
          <c:marker>
            <c:symbol val="none"/>
          </c:marker>
          <c:cat>
            <c:numRef>
              <c:f>'All agreements coded'!$CB$288:$CB$299</c:f>
              <c:numCache>
                <c:formatCode>General</c:formatCode>
                <c:ptCount val="12"/>
                <c:pt idx="0">
                  <c:v>2002.0</c:v>
                </c:pt>
                <c:pt idx="1">
                  <c:v>2003.0</c:v>
                </c:pt>
                <c:pt idx="2">
                  <c:v>2004.0</c:v>
                </c:pt>
                <c:pt idx="3">
                  <c:v>2005.0</c:v>
                </c:pt>
                <c:pt idx="4">
                  <c:v>2006.0</c:v>
                </c:pt>
                <c:pt idx="5">
                  <c:v>2007.0</c:v>
                </c:pt>
                <c:pt idx="6">
                  <c:v>2008.0</c:v>
                </c:pt>
                <c:pt idx="7">
                  <c:v>2009.0</c:v>
                </c:pt>
                <c:pt idx="8">
                  <c:v>2010.0</c:v>
                </c:pt>
                <c:pt idx="9">
                  <c:v>2011.0</c:v>
                </c:pt>
                <c:pt idx="10">
                  <c:v>2012.0</c:v>
                </c:pt>
                <c:pt idx="11">
                  <c:v>2013.0</c:v>
                </c:pt>
              </c:numCache>
            </c:numRef>
          </c:cat>
          <c:val>
            <c:numRef>
              <c:f>'All agreements coded'!$DE$288:$DE$299</c:f>
              <c:numCache>
                <c:formatCode>General</c:formatCode>
                <c:ptCount val="12"/>
                <c:pt idx="0">
                  <c:v>0.0</c:v>
                </c:pt>
                <c:pt idx="1">
                  <c:v>0.0</c:v>
                </c:pt>
                <c:pt idx="2">
                  <c:v>0.0</c:v>
                </c:pt>
                <c:pt idx="3">
                  <c:v>0.0</c:v>
                </c:pt>
                <c:pt idx="4">
                  <c:v>5.0</c:v>
                </c:pt>
                <c:pt idx="5">
                  <c:v>3.0</c:v>
                </c:pt>
                <c:pt idx="6">
                  <c:v>3.0</c:v>
                </c:pt>
                <c:pt idx="7">
                  <c:v>1.0</c:v>
                </c:pt>
                <c:pt idx="8">
                  <c:v>8.0</c:v>
                </c:pt>
                <c:pt idx="9">
                  <c:v>2.0</c:v>
                </c:pt>
                <c:pt idx="10">
                  <c:v>5.0</c:v>
                </c:pt>
                <c:pt idx="11">
                  <c:v>1.0</c:v>
                </c:pt>
              </c:numCache>
            </c:numRef>
          </c:val>
          <c:smooth val="0"/>
        </c:ser>
        <c:dLbls>
          <c:showLegendKey val="0"/>
          <c:showVal val="0"/>
          <c:showCatName val="0"/>
          <c:showSerName val="0"/>
          <c:showPercent val="0"/>
          <c:showBubbleSize val="0"/>
        </c:dLbls>
        <c:marker val="1"/>
        <c:smooth val="0"/>
        <c:axId val="-2074877352"/>
        <c:axId val="-2074874408"/>
      </c:lineChart>
      <c:catAx>
        <c:axId val="-2074877352"/>
        <c:scaling>
          <c:orientation val="minMax"/>
        </c:scaling>
        <c:delete val="0"/>
        <c:axPos val="b"/>
        <c:numFmt formatCode="General" sourceLinked="1"/>
        <c:majorTickMark val="none"/>
        <c:minorTickMark val="none"/>
        <c:tickLblPos val="nextTo"/>
        <c:crossAx val="-2074874408"/>
        <c:crosses val="autoZero"/>
        <c:auto val="1"/>
        <c:lblAlgn val="ctr"/>
        <c:lblOffset val="100"/>
        <c:noMultiLvlLbl val="0"/>
      </c:catAx>
      <c:valAx>
        <c:axId val="-2074874408"/>
        <c:scaling>
          <c:orientation val="minMax"/>
        </c:scaling>
        <c:delete val="0"/>
        <c:axPos val="l"/>
        <c:majorGridlines/>
        <c:numFmt formatCode="General" sourceLinked="1"/>
        <c:majorTickMark val="none"/>
        <c:minorTickMark val="none"/>
        <c:tickLblPos val="nextTo"/>
        <c:spPr>
          <a:ln w="9525">
            <a:noFill/>
          </a:ln>
        </c:spPr>
        <c:crossAx val="-2074877352"/>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Overview</a:t>
            </a:r>
          </a:p>
        </c:rich>
      </c:tx>
      <c:layout/>
      <c:overlay val="0"/>
    </c:title>
    <c:autoTitleDeleted val="0"/>
    <c:plotArea>
      <c:layout/>
      <c:lineChart>
        <c:grouping val="standard"/>
        <c:varyColors val="0"/>
        <c:ser>
          <c:idx val="1"/>
          <c:order val="0"/>
          <c:tx>
            <c:v>Agreements</c:v>
          </c:tx>
          <c:marker>
            <c:symbol val="none"/>
          </c:marker>
          <c:cat>
            <c:numRef>
              <c:f>'All agreements coded'!$BB$279:$BB$299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coded'!$AC$279:$AC$299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ser>
          <c:idx val="0"/>
          <c:order val="1"/>
          <c:tx>
            <c:v>Board Changes</c:v>
          </c:tx>
          <c:marker>
            <c:symbol val="none"/>
          </c:marker>
          <c:cat>
            <c:numRef>
              <c:f>'All agreements coded'!$BB$279:$BB$299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coded'!$AG$279:$AG$299</c:f>
              <c:numCache>
                <c:formatCode>General</c:formatCode>
                <c:ptCount val="21"/>
                <c:pt idx="0">
                  <c:v>0.0</c:v>
                </c:pt>
                <c:pt idx="1">
                  <c:v>0.0</c:v>
                </c:pt>
                <c:pt idx="2">
                  <c:v>0.0</c:v>
                </c:pt>
                <c:pt idx="3">
                  <c:v>0.0</c:v>
                </c:pt>
                <c:pt idx="4">
                  <c:v>0.0</c:v>
                </c:pt>
                <c:pt idx="5">
                  <c:v>1.0</c:v>
                </c:pt>
                <c:pt idx="6">
                  <c:v>0.0</c:v>
                </c:pt>
                <c:pt idx="7">
                  <c:v>0.0</c:v>
                </c:pt>
                <c:pt idx="8">
                  <c:v>0.0</c:v>
                </c:pt>
                <c:pt idx="9">
                  <c:v>0.0</c:v>
                </c:pt>
                <c:pt idx="10">
                  <c:v>5.0</c:v>
                </c:pt>
                <c:pt idx="11">
                  <c:v>8.0</c:v>
                </c:pt>
                <c:pt idx="12">
                  <c:v>6.0</c:v>
                </c:pt>
                <c:pt idx="13">
                  <c:v>10.0</c:v>
                </c:pt>
                <c:pt idx="14">
                  <c:v>21.0</c:v>
                </c:pt>
                <c:pt idx="15">
                  <c:v>9.0</c:v>
                </c:pt>
                <c:pt idx="16">
                  <c:v>5.0</c:v>
                </c:pt>
                <c:pt idx="17">
                  <c:v>26.0</c:v>
                </c:pt>
                <c:pt idx="18">
                  <c:v>13.0</c:v>
                </c:pt>
                <c:pt idx="19">
                  <c:v>20.0</c:v>
                </c:pt>
                <c:pt idx="20">
                  <c:v>6.0</c:v>
                </c:pt>
              </c:numCache>
            </c:numRef>
          </c:val>
          <c:smooth val="0"/>
        </c:ser>
        <c:ser>
          <c:idx val="2"/>
          <c:order val="2"/>
          <c:tx>
            <c:v>Business Changes</c:v>
          </c:tx>
          <c:marker>
            <c:symbol val="none"/>
          </c:marker>
          <c:cat>
            <c:numRef>
              <c:f>'All agreements coded'!$BB$279:$BB$299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coded'!$BC$279:$BC$299</c:f>
              <c:numCache>
                <c:formatCode>General</c:formatCode>
                <c:ptCount val="21"/>
                <c:pt idx="0">
                  <c:v>0.0</c:v>
                </c:pt>
                <c:pt idx="1">
                  <c:v>1.0</c:v>
                </c:pt>
                <c:pt idx="2">
                  <c:v>0.0</c:v>
                </c:pt>
                <c:pt idx="3">
                  <c:v>0.0</c:v>
                </c:pt>
                <c:pt idx="4">
                  <c:v>0.0</c:v>
                </c:pt>
                <c:pt idx="5">
                  <c:v>0.0</c:v>
                </c:pt>
                <c:pt idx="6">
                  <c:v>0.0</c:v>
                </c:pt>
                <c:pt idx="7">
                  <c:v>0.0</c:v>
                </c:pt>
                <c:pt idx="8">
                  <c:v>1.0</c:v>
                </c:pt>
                <c:pt idx="9">
                  <c:v>0.0</c:v>
                </c:pt>
                <c:pt idx="10">
                  <c:v>2.0</c:v>
                </c:pt>
                <c:pt idx="11">
                  <c:v>1.0</c:v>
                </c:pt>
                <c:pt idx="12">
                  <c:v>5.0</c:v>
                </c:pt>
                <c:pt idx="13">
                  <c:v>4.0</c:v>
                </c:pt>
                <c:pt idx="14">
                  <c:v>8.0</c:v>
                </c:pt>
                <c:pt idx="15">
                  <c:v>6.0</c:v>
                </c:pt>
                <c:pt idx="16">
                  <c:v>5.0</c:v>
                </c:pt>
                <c:pt idx="17">
                  <c:v>6.0</c:v>
                </c:pt>
                <c:pt idx="18">
                  <c:v>4.0</c:v>
                </c:pt>
                <c:pt idx="19">
                  <c:v>13.0</c:v>
                </c:pt>
                <c:pt idx="20">
                  <c:v>8.0</c:v>
                </c:pt>
              </c:numCache>
            </c:numRef>
          </c:val>
          <c:smooth val="0"/>
        </c:ser>
        <c:ser>
          <c:idx val="3"/>
          <c:order val="3"/>
          <c:tx>
            <c:v>Senior Management</c:v>
          </c:tx>
          <c:marker>
            <c:symbol val="none"/>
          </c:marker>
          <c:cat>
            <c:numRef>
              <c:f>'All agreements coded'!$BB$279:$BB$299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coded'!$CF$279:$CF$298</c:f>
              <c:numCache>
                <c:formatCode>General</c:formatCode>
                <c:ptCount val="20"/>
                <c:pt idx="0">
                  <c:v>0.0</c:v>
                </c:pt>
                <c:pt idx="1">
                  <c:v>0.0</c:v>
                </c:pt>
                <c:pt idx="2">
                  <c:v>0.0</c:v>
                </c:pt>
                <c:pt idx="3">
                  <c:v>0.0</c:v>
                </c:pt>
                <c:pt idx="4">
                  <c:v>0.0</c:v>
                </c:pt>
                <c:pt idx="5">
                  <c:v>0.0</c:v>
                </c:pt>
                <c:pt idx="6">
                  <c:v>0.0</c:v>
                </c:pt>
                <c:pt idx="7">
                  <c:v>0.0</c:v>
                </c:pt>
                <c:pt idx="8">
                  <c:v>0.0</c:v>
                </c:pt>
                <c:pt idx="9">
                  <c:v>0.0</c:v>
                </c:pt>
                <c:pt idx="10">
                  <c:v>2.0</c:v>
                </c:pt>
                <c:pt idx="11">
                  <c:v>1.0</c:v>
                </c:pt>
                <c:pt idx="12">
                  <c:v>3.0</c:v>
                </c:pt>
                <c:pt idx="13">
                  <c:v>2.0</c:v>
                </c:pt>
                <c:pt idx="14">
                  <c:v>9.0</c:v>
                </c:pt>
                <c:pt idx="15">
                  <c:v>7.0</c:v>
                </c:pt>
                <c:pt idx="16">
                  <c:v>7.0</c:v>
                </c:pt>
                <c:pt idx="17">
                  <c:v>18.0</c:v>
                </c:pt>
                <c:pt idx="18">
                  <c:v>13.0</c:v>
                </c:pt>
                <c:pt idx="19">
                  <c:v>12.0</c:v>
                </c:pt>
              </c:numCache>
            </c:numRef>
          </c:val>
          <c:smooth val="0"/>
        </c:ser>
        <c:ser>
          <c:idx val="4"/>
          <c:order val="4"/>
          <c:tx>
            <c:v>Remedial Measures</c:v>
          </c:tx>
          <c:marker>
            <c:symbol val="none"/>
          </c:marker>
          <c:cat>
            <c:numRef>
              <c:f>'All agreements coded'!$BB$279:$BB$299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coded'!$CU$279:$CU$299</c:f>
              <c:numCache>
                <c:formatCode>General</c:formatCode>
                <c:ptCount val="21"/>
                <c:pt idx="0">
                  <c:v>0.0</c:v>
                </c:pt>
                <c:pt idx="1">
                  <c:v>2.0</c:v>
                </c:pt>
                <c:pt idx="2">
                  <c:v>1.0</c:v>
                </c:pt>
                <c:pt idx="3">
                  <c:v>0.0</c:v>
                </c:pt>
                <c:pt idx="4">
                  <c:v>0.0</c:v>
                </c:pt>
                <c:pt idx="5">
                  <c:v>0.0</c:v>
                </c:pt>
                <c:pt idx="6">
                  <c:v>1.0</c:v>
                </c:pt>
                <c:pt idx="7">
                  <c:v>1.0</c:v>
                </c:pt>
                <c:pt idx="8">
                  <c:v>0.0</c:v>
                </c:pt>
                <c:pt idx="9">
                  <c:v>0.0</c:v>
                </c:pt>
                <c:pt idx="10">
                  <c:v>1.0</c:v>
                </c:pt>
                <c:pt idx="11">
                  <c:v>3.0</c:v>
                </c:pt>
                <c:pt idx="12">
                  <c:v>10.0</c:v>
                </c:pt>
                <c:pt idx="13">
                  <c:v>7.0</c:v>
                </c:pt>
                <c:pt idx="14">
                  <c:v>15.0</c:v>
                </c:pt>
                <c:pt idx="15">
                  <c:v>13.0</c:v>
                </c:pt>
                <c:pt idx="16">
                  <c:v>5.0</c:v>
                </c:pt>
                <c:pt idx="17">
                  <c:v>24.0</c:v>
                </c:pt>
                <c:pt idx="18">
                  <c:v>15.0</c:v>
                </c:pt>
                <c:pt idx="19">
                  <c:v>22.0</c:v>
                </c:pt>
                <c:pt idx="20">
                  <c:v>21.0</c:v>
                </c:pt>
              </c:numCache>
            </c:numRef>
          </c:val>
          <c:smooth val="0"/>
        </c:ser>
        <c:ser>
          <c:idx val="5"/>
          <c:order val="5"/>
          <c:tx>
            <c:v>Monitoring</c:v>
          </c:tx>
          <c:marker>
            <c:symbol val="none"/>
          </c:marker>
          <c:cat>
            <c:numRef>
              <c:f>'All agreements coded'!$BB$279:$BB$299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coded'!$BF$279:$BF$299</c:f>
              <c:numCache>
                <c:formatCode>General</c:formatCode>
                <c:ptCount val="21"/>
                <c:pt idx="0">
                  <c:v>0.0</c:v>
                </c:pt>
                <c:pt idx="1">
                  <c:v>0.0</c:v>
                </c:pt>
                <c:pt idx="2">
                  <c:v>0.0</c:v>
                </c:pt>
                <c:pt idx="3">
                  <c:v>0.0</c:v>
                </c:pt>
                <c:pt idx="4">
                  <c:v>0.0</c:v>
                </c:pt>
                <c:pt idx="5">
                  <c:v>1.0</c:v>
                </c:pt>
                <c:pt idx="6">
                  <c:v>0.0</c:v>
                </c:pt>
                <c:pt idx="7">
                  <c:v>0.0</c:v>
                </c:pt>
                <c:pt idx="8">
                  <c:v>1.0</c:v>
                </c:pt>
                <c:pt idx="9">
                  <c:v>0.0</c:v>
                </c:pt>
                <c:pt idx="10">
                  <c:v>3.0</c:v>
                </c:pt>
                <c:pt idx="11">
                  <c:v>2.0</c:v>
                </c:pt>
                <c:pt idx="12">
                  <c:v>5.0</c:v>
                </c:pt>
                <c:pt idx="13">
                  <c:v>6.0</c:v>
                </c:pt>
                <c:pt idx="14">
                  <c:v>16.0</c:v>
                </c:pt>
                <c:pt idx="15">
                  <c:v>10.0</c:v>
                </c:pt>
                <c:pt idx="16">
                  <c:v>8.0</c:v>
                </c:pt>
                <c:pt idx="17">
                  <c:v>23.0</c:v>
                </c:pt>
                <c:pt idx="18">
                  <c:v>15.0</c:v>
                </c:pt>
                <c:pt idx="19">
                  <c:v>18.0</c:v>
                </c:pt>
                <c:pt idx="20">
                  <c:v>15.0</c:v>
                </c:pt>
              </c:numCache>
            </c:numRef>
          </c:val>
          <c:smooth val="0"/>
        </c:ser>
        <c:ser>
          <c:idx val="7"/>
          <c:order val="6"/>
          <c:tx>
            <c:v>Cooperation</c:v>
          </c:tx>
          <c:marker>
            <c:symbol val="none"/>
          </c:marker>
          <c:cat>
            <c:numRef>
              <c:f>'All agreements coded'!$BB$279:$BB$299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coded'!$AP$279:$AP$299</c:f>
              <c:numCache>
                <c:formatCode>General</c:formatCode>
                <c:ptCount val="21"/>
                <c:pt idx="0">
                  <c:v>1.0</c:v>
                </c:pt>
                <c:pt idx="1">
                  <c:v>2.0</c:v>
                </c:pt>
                <c:pt idx="2">
                  <c:v>1.0</c:v>
                </c:pt>
                <c:pt idx="3">
                  <c:v>1.0</c:v>
                </c:pt>
                <c:pt idx="4">
                  <c:v>0.0</c:v>
                </c:pt>
                <c:pt idx="5">
                  <c:v>1.0</c:v>
                </c:pt>
                <c:pt idx="6">
                  <c:v>1.0</c:v>
                </c:pt>
                <c:pt idx="7">
                  <c:v>1.0</c:v>
                </c:pt>
                <c:pt idx="8">
                  <c:v>2.0</c:v>
                </c:pt>
                <c:pt idx="9">
                  <c:v>1.0</c:v>
                </c:pt>
                <c:pt idx="10">
                  <c:v>3.0</c:v>
                </c:pt>
                <c:pt idx="11">
                  <c:v>7.0</c:v>
                </c:pt>
                <c:pt idx="12">
                  <c:v>14.0</c:v>
                </c:pt>
                <c:pt idx="13">
                  <c:v>20.0</c:v>
                </c:pt>
                <c:pt idx="14">
                  <c:v>33.0</c:v>
                </c:pt>
                <c:pt idx="15">
                  <c:v>19.0</c:v>
                </c:pt>
                <c:pt idx="16">
                  <c:v>18.0</c:v>
                </c:pt>
                <c:pt idx="17">
                  <c:v>37.0</c:v>
                </c:pt>
                <c:pt idx="18">
                  <c:v>29.0</c:v>
                </c:pt>
                <c:pt idx="19">
                  <c:v>32.0</c:v>
                </c:pt>
                <c:pt idx="20">
                  <c:v>24.0</c:v>
                </c:pt>
              </c:numCache>
            </c:numRef>
          </c:val>
          <c:smooth val="0"/>
        </c:ser>
        <c:ser>
          <c:idx val="6"/>
          <c:order val="7"/>
          <c:tx>
            <c:v>Compliance Program</c:v>
          </c:tx>
          <c:marker>
            <c:symbol val="none"/>
          </c:marker>
          <c:cat>
            <c:numRef>
              <c:f>'All agreements coded'!$BB$279:$BB$299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coded'!$BD$279:$BD$299</c:f>
              <c:numCache>
                <c:formatCode>General</c:formatCode>
                <c:ptCount val="21"/>
                <c:pt idx="0">
                  <c:v>2.0</c:v>
                </c:pt>
                <c:pt idx="1">
                  <c:v>0.0</c:v>
                </c:pt>
                <c:pt idx="2">
                  <c:v>1.0</c:v>
                </c:pt>
                <c:pt idx="3">
                  <c:v>0.0</c:v>
                </c:pt>
                <c:pt idx="4">
                  <c:v>0.0</c:v>
                </c:pt>
                <c:pt idx="5">
                  <c:v>1.0</c:v>
                </c:pt>
                <c:pt idx="6">
                  <c:v>1.0</c:v>
                </c:pt>
                <c:pt idx="7">
                  <c:v>0.0</c:v>
                </c:pt>
                <c:pt idx="8">
                  <c:v>2.0</c:v>
                </c:pt>
                <c:pt idx="9">
                  <c:v>1.0</c:v>
                </c:pt>
                <c:pt idx="10">
                  <c:v>4.0</c:v>
                </c:pt>
                <c:pt idx="11">
                  <c:v>7.0</c:v>
                </c:pt>
                <c:pt idx="12">
                  <c:v>11.0</c:v>
                </c:pt>
                <c:pt idx="13">
                  <c:v>11.0</c:v>
                </c:pt>
                <c:pt idx="14">
                  <c:v>25.0</c:v>
                </c:pt>
                <c:pt idx="15">
                  <c:v>18.0</c:v>
                </c:pt>
                <c:pt idx="16">
                  <c:v>15.0</c:v>
                </c:pt>
                <c:pt idx="17">
                  <c:v>29.0</c:v>
                </c:pt>
                <c:pt idx="18">
                  <c:v>25.0</c:v>
                </c:pt>
                <c:pt idx="19">
                  <c:v>29.0</c:v>
                </c:pt>
                <c:pt idx="20">
                  <c:v>21.0</c:v>
                </c:pt>
              </c:numCache>
            </c:numRef>
          </c:val>
          <c:smooth val="0"/>
        </c:ser>
        <c:ser>
          <c:idx val="8"/>
          <c:order val="8"/>
          <c:tx>
            <c:v>Waiver of Rights</c:v>
          </c:tx>
          <c:marker>
            <c:symbol val="none"/>
          </c:marker>
          <c:cat>
            <c:numRef>
              <c:f>'All agreements coded'!$BB$279:$BB$299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coded'!$CH$279:$CH$299</c:f>
              <c:numCache>
                <c:formatCode>General</c:formatCode>
                <c:ptCount val="21"/>
                <c:pt idx="0">
                  <c:v>1.0</c:v>
                </c:pt>
                <c:pt idx="1">
                  <c:v>1.0</c:v>
                </c:pt>
                <c:pt idx="2">
                  <c:v>1.0</c:v>
                </c:pt>
                <c:pt idx="3">
                  <c:v>1.0</c:v>
                </c:pt>
                <c:pt idx="4">
                  <c:v>0.0</c:v>
                </c:pt>
                <c:pt idx="5">
                  <c:v>1.0</c:v>
                </c:pt>
                <c:pt idx="6">
                  <c:v>0.0</c:v>
                </c:pt>
                <c:pt idx="7">
                  <c:v>1.0</c:v>
                </c:pt>
                <c:pt idx="8">
                  <c:v>2.0</c:v>
                </c:pt>
                <c:pt idx="9">
                  <c:v>1.0</c:v>
                </c:pt>
                <c:pt idx="10">
                  <c:v>5.0</c:v>
                </c:pt>
                <c:pt idx="11">
                  <c:v>8.0</c:v>
                </c:pt>
                <c:pt idx="12">
                  <c:v>14.0</c:v>
                </c:pt>
                <c:pt idx="13">
                  <c:v>22.0</c:v>
                </c:pt>
                <c:pt idx="14">
                  <c:v>36.0</c:v>
                </c:pt>
                <c:pt idx="15">
                  <c:v>21.0</c:v>
                </c:pt>
                <c:pt idx="16">
                  <c:v>17.0</c:v>
                </c:pt>
                <c:pt idx="17">
                  <c:v>38.0</c:v>
                </c:pt>
                <c:pt idx="18">
                  <c:v>31.0</c:v>
                </c:pt>
                <c:pt idx="19">
                  <c:v>32.0</c:v>
                </c:pt>
                <c:pt idx="20">
                  <c:v>25.0</c:v>
                </c:pt>
              </c:numCache>
            </c:numRef>
          </c:val>
          <c:smooth val="0"/>
        </c:ser>
        <c:dLbls>
          <c:showLegendKey val="0"/>
          <c:showVal val="0"/>
          <c:showCatName val="0"/>
          <c:showSerName val="0"/>
          <c:showPercent val="0"/>
          <c:showBubbleSize val="0"/>
        </c:dLbls>
        <c:marker val="1"/>
        <c:smooth val="0"/>
        <c:axId val="-2080636136"/>
        <c:axId val="-2078714200"/>
      </c:lineChart>
      <c:catAx>
        <c:axId val="-2080636136"/>
        <c:scaling>
          <c:orientation val="minMax"/>
        </c:scaling>
        <c:delete val="0"/>
        <c:axPos val="b"/>
        <c:numFmt formatCode="General" sourceLinked="1"/>
        <c:majorTickMark val="none"/>
        <c:minorTickMark val="none"/>
        <c:tickLblPos val="nextTo"/>
        <c:crossAx val="-2078714200"/>
        <c:crosses val="autoZero"/>
        <c:auto val="1"/>
        <c:lblAlgn val="ctr"/>
        <c:lblOffset val="100"/>
        <c:noMultiLvlLbl val="0"/>
      </c:catAx>
      <c:valAx>
        <c:axId val="-2078714200"/>
        <c:scaling>
          <c:orientation val="minMax"/>
        </c:scaling>
        <c:delete val="0"/>
        <c:axPos val="l"/>
        <c:majorGridlines/>
        <c:numFmt formatCode="General" sourceLinked="1"/>
        <c:majorTickMark val="none"/>
        <c:minorTickMark val="none"/>
        <c:tickLblPos val="nextTo"/>
        <c:spPr>
          <a:ln w="9525">
            <a:noFill/>
          </a:ln>
        </c:spPr>
        <c:crossAx val="-2080636136"/>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baseline="0"/>
              <a:t>Business Changes</a:t>
            </a:r>
            <a:endParaRPr lang="en-US"/>
          </a:p>
        </c:rich>
      </c:tx>
      <c:layout/>
      <c:overlay val="0"/>
    </c:title>
    <c:autoTitleDeleted val="0"/>
    <c:plotArea>
      <c:layout/>
      <c:lineChart>
        <c:grouping val="standard"/>
        <c:varyColors val="0"/>
        <c:ser>
          <c:idx val="0"/>
          <c:order val="0"/>
          <c:tx>
            <c:v>Business Changes</c:v>
          </c:tx>
          <c:marker>
            <c:symbol val="none"/>
          </c:marker>
          <c:cat>
            <c:numRef>
              <c:f>'All agreements coded'!$AB$279:$AB$299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coded'!$BC$279:$BC$299</c:f>
              <c:numCache>
                <c:formatCode>General</c:formatCode>
                <c:ptCount val="21"/>
                <c:pt idx="0">
                  <c:v>0.0</c:v>
                </c:pt>
                <c:pt idx="1">
                  <c:v>1.0</c:v>
                </c:pt>
                <c:pt idx="2">
                  <c:v>0.0</c:v>
                </c:pt>
                <c:pt idx="3">
                  <c:v>0.0</c:v>
                </c:pt>
                <c:pt idx="4">
                  <c:v>0.0</c:v>
                </c:pt>
                <c:pt idx="5">
                  <c:v>0.0</c:v>
                </c:pt>
                <c:pt idx="6">
                  <c:v>0.0</c:v>
                </c:pt>
                <c:pt idx="7">
                  <c:v>0.0</c:v>
                </c:pt>
                <c:pt idx="8">
                  <c:v>1.0</c:v>
                </c:pt>
                <c:pt idx="9">
                  <c:v>0.0</c:v>
                </c:pt>
                <c:pt idx="10">
                  <c:v>2.0</c:v>
                </c:pt>
                <c:pt idx="11">
                  <c:v>1.0</c:v>
                </c:pt>
                <c:pt idx="12">
                  <c:v>5.0</c:v>
                </c:pt>
                <c:pt idx="13">
                  <c:v>4.0</c:v>
                </c:pt>
                <c:pt idx="14">
                  <c:v>8.0</c:v>
                </c:pt>
                <c:pt idx="15">
                  <c:v>6.0</c:v>
                </c:pt>
                <c:pt idx="16">
                  <c:v>5.0</c:v>
                </c:pt>
                <c:pt idx="17">
                  <c:v>6.0</c:v>
                </c:pt>
                <c:pt idx="18">
                  <c:v>4.0</c:v>
                </c:pt>
                <c:pt idx="19">
                  <c:v>13.0</c:v>
                </c:pt>
                <c:pt idx="20">
                  <c:v>8.0</c:v>
                </c:pt>
              </c:numCache>
            </c:numRef>
          </c:val>
          <c:smooth val="0"/>
        </c:ser>
        <c:ser>
          <c:idx val="1"/>
          <c:order val="1"/>
          <c:tx>
            <c:v>Agreements</c:v>
          </c:tx>
          <c:marker>
            <c:symbol val="none"/>
          </c:marker>
          <c:cat>
            <c:numRef>
              <c:f>'All agreements coded'!$AB$279:$AB$299</c:f>
              <c:numCache>
                <c:formatCode>General</c:formatCode>
                <c:ptCount val="21"/>
                <c:pt idx="0">
                  <c:v>1993.0</c:v>
                </c:pt>
                <c:pt idx="1">
                  <c:v>1994.0</c:v>
                </c:pt>
                <c:pt idx="2">
                  <c:v>1995.0</c:v>
                </c:pt>
                <c:pt idx="3">
                  <c:v>1996.0</c:v>
                </c:pt>
                <c:pt idx="4">
                  <c:v>1997.0</c:v>
                </c:pt>
                <c:pt idx="5">
                  <c:v>1998.0</c:v>
                </c:pt>
                <c:pt idx="6">
                  <c:v>1999.0</c:v>
                </c:pt>
                <c:pt idx="7">
                  <c:v>2000.0</c:v>
                </c:pt>
                <c:pt idx="8">
                  <c:v>2001.0</c:v>
                </c:pt>
                <c:pt idx="9">
                  <c:v>2002.0</c:v>
                </c:pt>
                <c:pt idx="10">
                  <c:v>2003.0</c:v>
                </c:pt>
                <c:pt idx="11">
                  <c:v>2004.0</c:v>
                </c:pt>
                <c:pt idx="12">
                  <c:v>2005.0</c:v>
                </c:pt>
                <c:pt idx="13">
                  <c:v>2006.0</c:v>
                </c:pt>
                <c:pt idx="14">
                  <c:v>2007.0</c:v>
                </c:pt>
                <c:pt idx="15">
                  <c:v>2008.0</c:v>
                </c:pt>
                <c:pt idx="16">
                  <c:v>2009.0</c:v>
                </c:pt>
                <c:pt idx="17">
                  <c:v>2010.0</c:v>
                </c:pt>
                <c:pt idx="18">
                  <c:v>2011.0</c:v>
                </c:pt>
                <c:pt idx="19">
                  <c:v>2012.0</c:v>
                </c:pt>
                <c:pt idx="20">
                  <c:v>2013.0</c:v>
                </c:pt>
              </c:numCache>
            </c:numRef>
          </c:cat>
          <c:val>
            <c:numRef>
              <c:f>'All agreements coded'!$AC$279:$AC$299</c:f>
              <c:numCache>
                <c:formatCode>General</c:formatCode>
                <c:ptCount val="21"/>
                <c:pt idx="0">
                  <c:v>2.0</c:v>
                </c:pt>
                <c:pt idx="1">
                  <c:v>2.0</c:v>
                </c:pt>
                <c:pt idx="2">
                  <c:v>1.0</c:v>
                </c:pt>
                <c:pt idx="3">
                  <c:v>1.0</c:v>
                </c:pt>
                <c:pt idx="4">
                  <c:v>0.0</c:v>
                </c:pt>
                <c:pt idx="5">
                  <c:v>1.0</c:v>
                </c:pt>
                <c:pt idx="6">
                  <c:v>1.0</c:v>
                </c:pt>
                <c:pt idx="7">
                  <c:v>1.0</c:v>
                </c:pt>
                <c:pt idx="8">
                  <c:v>2.0</c:v>
                </c:pt>
                <c:pt idx="9">
                  <c:v>1.0</c:v>
                </c:pt>
                <c:pt idx="10">
                  <c:v>5.0</c:v>
                </c:pt>
                <c:pt idx="11">
                  <c:v>8.0</c:v>
                </c:pt>
                <c:pt idx="12">
                  <c:v>16.0</c:v>
                </c:pt>
                <c:pt idx="13">
                  <c:v>22.0</c:v>
                </c:pt>
                <c:pt idx="14">
                  <c:v>36.0</c:v>
                </c:pt>
                <c:pt idx="15">
                  <c:v>21.0</c:v>
                </c:pt>
                <c:pt idx="16">
                  <c:v>18.0</c:v>
                </c:pt>
                <c:pt idx="17">
                  <c:v>38.0</c:v>
                </c:pt>
                <c:pt idx="18">
                  <c:v>33.0</c:v>
                </c:pt>
                <c:pt idx="19">
                  <c:v>35.0</c:v>
                </c:pt>
                <c:pt idx="20">
                  <c:v>27.0</c:v>
                </c:pt>
              </c:numCache>
            </c:numRef>
          </c:val>
          <c:smooth val="0"/>
        </c:ser>
        <c:dLbls>
          <c:showLegendKey val="0"/>
          <c:showVal val="0"/>
          <c:showCatName val="0"/>
          <c:showSerName val="0"/>
          <c:showPercent val="0"/>
          <c:showBubbleSize val="0"/>
        </c:dLbls>
        <c:marker val="1"/>
        <c:smooth val="0"/>
        <c:axId val="-2080641384"/>
        <c:axId val="-2080683656"/>
      </c:lineChart>
      <c:catAx>
        <c:axId val="-2080641384"/>
        <c:scaling>
          <c:orientation val="minMax"/>
        </c:scaling>
        <c:delete val="0"/>
        <c:axPos val="b"/>
        <c:numFmt formatCode="General" sourceLinked="1"/>
        <c:majorTickMark val="none"/>
        <c:minorTickMark val="none"/>
        <c:tickLblPos val="nextTo"/>
        <c:crossAx val="-2080683656"/>
        <c:crosses val="autoZero"/>
        <c:auto val="1"/>
        <c:lblAlgn val="ctr"/>
        <c:lblOffset val="100"/>
        <c:noMultiLvlLbl val="0"/>
      </c:catAx>
      <c:valAx>
        <c:axId val="-2080683656"/>
        <c:scaling>
          <c:orientation val="minMax"/>
        </c:scaling>
        <c:delete val="0"/>
        <c:axPos val="l"/>
        <c:majorGridlines/>
        <c:numFmt formatCode="General" sourceLinked="1"/>
        <c:majorTickMark val="none"/>
        <c:minorTickMark val="none"/>
        <c:tickLblPos val="nextTo"/>
        <c:spPr>
          <a:ln w="9525">
            <a:noFill/>
          </a:ln>
        </c:spPr>
        <c:crossAx val="-2080641384"/>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v>Board Changes</c:v>
          </c:tx>
          <c:invertIfNegative val="0"/>
          <c:cat>
            <c:numRef>
              <c:f>'Public (2)'!$AB$286:$AB$299</c:f>
              <c:numCache>
                <c:formatCode>General</c:formatCode>
                <c:ptCount val="14"/>
                <c:pt idx="0">
                  <c:v>2000.0</c:v>
                </c:pt>
                <c:pt idx="1">
                  <c:v>2001.0</c:v>
                </c:pt>
                <c:pt idx="2">
                  <c:v>2002.0</c:v>
                </c:pt>
                <c:pt idx="3">
                  <c:v>2003.0</c:v>
                </c:pt>
                <c:pt idx="4">
                  <c:v>2004.0</c:v>
                </c:pt>
                <c:pt idx="5">
                  <c:v>2005.0</c:v>
                </c:pt>
                <c:pt idx="6">
                  <c:v>2006.0</c:v>
                </c:pt>
                <c:pt idx="7">
                  <c:v>2007.0</c:v>
                </c:pt>
                <c:pt idx="8">
                  <c:v>2008.0</c:v>
                </c:pt>
                <c:pt idx="9">
                  <c:v>2009.0</c:v>
                </c:pt>
                <c:pt idx="10">
                  <c:v>2010.0</c:v>
                </c:pt>
                <c:pt idx="11">
                  <c:v>2011.0</c:v>
                </c:pt>
                <c:pt idx="12">
                  <c:v>2012.0</c:v>
                </c:pt>
                <c:pt idx="13">
                  <c:v>2013.0</c:v>
                </c:pt>
              </c:numCache>
            </c:numRef>
          </c:cat>
          <c:val>
            <c:numRef>
              <c:f>'Public (2)'!$AG$286:$AG$299</c:f>
              <c:numCache>
                <c:formatCode>General</c:formatCode>
                <c:ptCount val="14"/>
                <c:pt idx="0">
                  <c:v>0.0</c:v>
                </c:pt>
                <c:pt idx="1">
                  <c:v>0.0</c:v>
                </c:pt>
                <c:pt idx="2">
                  <c:v>0.0</c:v>
                </c:pt>
                <c:pt idx="3">
                  <c:v>5.0</c:v>
                </c:pt>
                <c:pt idx="4">
                  <c:v>8.0</c:v>
                </c:pt>
                <c:pt idx="5">
                  <c:v>6.0</c:v>
                </c:pt>
                <c:pt idx="6">
                  <c:v>10.0</c:v>
                </c:pt>
                <c:pt idx="7">
                  <c:v>21.0</c:v>
                </c:pt>
                <c:pt idx="8">
                  <c:v>9.0</c:v>
                </c:pt>
                <c:pt idx="9">
                  <c:v>5.0</c:v>
                </c:pt>
                <c:pt idx="10">
                  <c:v>26.0</c:v>
                </c:pt>
                <c:pt idx="11">
                  <c:v>13.0</c:v>
                </c:pt>
                <c:pt idx="12">
                  <c:v>20.0</c:v>
                </c:pt>
                <c:pt idx="13">
                  <c:v>6.0</c:v>
                </c:pt>
              </c:numCache>
            </c:numRef>
          </c:val>
        </c:ser>
        <c:dLbls>
          <c:showLegendKey val="0"/>
          <c:showVal val="0"/>
          <c:showCatName val="0"/>
          <c:showSerName val="0"/>
          <c:showPercent val="0"/>
          <c:showBubbleSize val="0"/>
        </c:dLbls>
        <c:gapWidth val="150"/>
        <c:axId val="-2071579752"/>
        <c:axId val="-2074147864"/>
      </c:barChart>
      <c:catAx>
        <c:axId val="-2071579752"/>
        <c:scaling>
          <c:orientation val="minMax"/>
        </c:scaling>
        <c:delete val="0"/>
        <c:axPos val="b"/>
        <c:numFmt formatCode="General" sourceLinked="1"/>
        <c:majorTickMark val="out"/>
        <c:minorTickMark val="none"/>
        <c:tickLblPos val="nextTo"/>
        <c:crossAx val="-2074147864"/>
        <c:crosses val="autoZero"/>
        <c:auto val="1"/>
        <c:lblAlgn val="ctr"/>
        <c:lblOffset val="100"/>
        <c:noMultiLvlLbl val="0"/>
      </c:catAx>
      <c:valAx>
        <c:axId val="-2074147864"/>
        <c:scaling>
          <c:orientation val="minMax"/>
        </c:scaling>
        <c:delete val="0"/>
        <c:axPos val="l"/>
        <c:majorGridlines/>
        <c:numFmt formatCode="General" sourceLinked="1"/>
        <c:majorTickMark val="out"/>
        <c:minorTickMark val="none"/>
        <c:tickLblPos val="nextTo"/>
        <c:crossAx val="-2071579752"/>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2F64D3-4863-CC44-AC98-36B6A31625A7}" type="datetimeFigureOut">
              <a:rPr lang="en-US" smtClean="0"/>
              <a:t>6/5/14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831D0C-3BFF-F94A-8805-C1D909D3BDDC}" type="slidenum">
              <a:rPr lang="en-US" smtClean="0"/>
              <a:t>‹#›</a:t>
            </a:fld>
            <a:endParaRPr lang="en-US"/>
          </a:p>
        </p:txBody>
      </p:sp>
    </p:spTree>
    <p:extLst>
      <p:ext uri="{BB962C8B-B14F-4D97-AF65-F5344CB8AC3E}">
        <p14:creationId xmlns:p14="http://schemas.microsoft.com/office/powerpoint/2010/main" val="79031177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prosecutors can promote an ethical corporate culture through enhanced compliance measures in N/DPAs and the DOJ’s expansionary tendencies in N/DPAs are a mere extension of compliance</a:t>
            </a:r>
            <a:r>
              <a:rPr lang="en-US" dirty="0" smtClean="0">
                <a:effectLst/>
              </a:rPr>
              <a:t> </a:t>
            </a:r>
            <a:r>
              <a:rPr lang="en-GB" sz="1200" kern="1200" dirty="0" smtClean="0">
                <a:solidFill>
                  <a:schemeClr val="tx1"/>
                </a:solidFill>
                <a:effectLst/>
                <a:latin typeface="+mn-lt"/>
                <a:ea typeface="+mn-ea"/>
                <a:cs typeface="+mn-cs"/>
              </a:rPr>
              <a:t>McConnell et. al., </a:t>
            </a:r>
            <a:r>
              <a:rPr lang="en-GB" sz="1200" i="1" kern="1200" dirty="0" smtClean="0">
                <a:solidFill>
                  <a:schemeClr val="tx1"/>
                </a:solidFill>
                <a:effectLst/>
                <a:latin typeface="+mn-lt"/>
                <a:ea typeface="+mn-ea"/>
                <a:cs typeface="+mn-cs"/>
              </a:rPr>
              <a:t>supra</a:t>
            </a:r>
            <a:r>
              <a:rPr lang="en-GB" sz="1200" kern="1200" dirty="0" smtClean="0">
                <a:solidFill>
                  <a:schemeClr val="tx1"/>
                </a:solidFill>
                <a:effectLst/>
                <a:latin typeface="+mn-lt"/>
                <a:ea typeface="+mn-ea"/>
                <a:cs typeface="+mn-cs"/>
              </a:rPr>
              <a:t> note 28, at 584–86 (touting the benefits of an enhanced compliance program. “Companies with reputations for ethical business practices and good corporate governance tend to have higher stock prices and more satisfied employees. In these and many other regards, a company's decision to act legally and ethically can serve as a catalyst for success.”).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4831D0C-3BFF-F94A-8805-C1D909D3BDDC}" type="slidenum">
              <a:rPr lang="en-US" smtClean="0"/>
              <a:t>6</a:t>
            </a:fld>
            <a:endParaRPr lang="en-US"/>
          </a:p>
        </p:txBody>
      </p:sp>
    </p:spTree>
    <p:extLst>
      <p:ext uri="{BB962C8B-B14F-4D97-AF65-F5344CB8AC3E}">
        <p14:creationId xmlns:p14="http://schemas.microsoft.com/office/powerpoint/2010/main" val="3235841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John C. Coffee, Jr., </a:t>
            </a:r>
            <a:r>
              <a:rPr lang="en-US" sz="1200" i="1" kern="1200" dirty="0" smtClean="0">
                <a:solidFill>
                  <a:schemeClr val="tx1"/>
                </a:solidFill>
                <a:effectLst/>
                <a:latin typeface="+mn-lt"/>
                <a:ea typeface="+mn-ea"/>
                <a:cs typeface="+mn-cs"/>
              </a:rPr>
              <a:t>Deferred Prosecution: Has It Gone Too Far?</a:t>
            </a:r>
            <a:r>
              <a:rPr lang="en-US" sz="1200" kern="1200" dirty="0" smtClean="0">
                <a:solidFill>
                  <a:schemeClr val="tx1"/>
                </a:solidFill>
                <a:effectLst/>
                <a:latin typeface="+mn-lt"/>
                <a:ea typeface="+mn-ea"/>
                <a:cs typeface="+mn-cs"/>
              </a:rPr>
              <a:t>, </a:t>
            </a:r>
            <a:r>
              <a:rPr lang="en-US" sz="1200" kern="1200" cap="small" dirty="0" smtClean="0">
                <a:solidFill>
                  <a:schemeClr val="tx1"/>
                </a:solidFill>
                <a:effectLst/>
                <a:latin typeface="+mn-lt"/>
                <a:ea typeface="+mn-ea"/>
                <a:cs typeface="+mn-cs"/>
              </a:rPr>
              <a:t>Nat'l L.J.</a:t>
            </a:r>
            <a:r>
              <a:rPr lang="en-US" sz="1200" kern="1200" dirty="0" smtClean="0">
                <a:solidFill>
                  <a:schemeClr val="tx1"/>
                </a:solidFill>
                <a:effectLst/>
                <a:latin typeface="+mn-lt"/>
                <a:ea typeface="+mn-ea"/>
                <a:cs typeface="+mn-cs"/>
              </a:rPr>
              <a:t>, July 25, 2005, at 13 </a:t>
            </a:r>
            <a:endParaRPr lang="en-US" dirty="0"/>
          </a:p>
        </p:txBody>
      </p:sp>
      <p:sp>
        <p:nvSpPr>
          <p:cNvPr id="4" name="Slide Number Placeholder 3"/>
          <p:cNvSpPr>
            <a:spLocks noGrp="1"/>
          </p:cNvSpPr>
          <p:nvPr>
            <p:ph type="sldNum" sz="quarter" idx="10"/>
          </p:nvPr>
        </p:nvSpPr>
        <p:spPr/>
        <p:txBody>
          <a:bodyPr/>
          <a:lstStyle/>
          <a:p>
            <a:fld id="{34831D0C-3BFF-F94A-8805-C1D909D3BDDC}" type="slidenum">
              <a:rPr lang="en-US" smtClean="0"/>
              <a:t>8</a:t>
            </a:fld>
            <a:endParaRPr lang="en-US"/>
          </a:p>
        </p:txBody>
      </p:sp>
    </p:spTree>
    <p:extLst>
      <p:ext uri="{BB962C8B-B14F-4D97-AF65-F5344CB8AC3E}">
        <p14:creationId xmlns:p14="http://schemas.microsoft.com/office/powerpoint/2010/main" val="4073387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brief argued that KMPG's Agreement with the government was for the purpose of intimidating and influencing the firm and those working for it.</a:t>
            </a:r>
          </a:p>
          <a:p>
            <a:r>
              <a:rPr lang="en-US" dirty="0" smtClean="0"/>
              <a:t>A brief by another defendant asserts that "by obligating KPMG and its agents to testify favorably, and only favorably, for the Government, the  [67]  Department of Justice has irreparably distorted the fact-finding process and ensured that the prosecution of this matter will result in a mock trial.” </a:t>
            </a:r>
          </a:p>
          <a:p>
            <a:endParaRPr lang="en-US" dirty="0"/>
          </a:p>
        </p:txBody>
      </p:sp>
      <p:sp>
        <p:nvSpPr>
          <p:cNvPr id="4" name="Slide Number Placeholder 3"/>
          <p:cNvSpPr>
            <a:spLocks noGrp="1"/>
          </p:cNvSpPr>
          <p:nvPr>
            <p:ph type="sldNum" sz="quarter" idx="10"/>
          </p:nvPr>
        </p:nvSpPr>
        <p:spPr/>
        <p:txBody>
          <a:bodyPr/>
          <a:lstStyle/>
          <a:p>
            <a:fld id="{34831D0C-3BFF-F94A-8805-C1D909D3BDDC}" type="slidenum">
              <a:rPr lang="en-US" smtClean="0"/>
              <a:t>9</a:t>
            </a:fld>
            <a:endParaRPr lang="en-US"/>
          </a:p>
        </p:txBody>
      </p:sp>
    </p:spTree>
    <p:extLst>
      <p:ext uri="{BB962C8B-B14F-4D97-AF65-F5344CB8AC3E}">
        <p14:creationId xmlns:p14="http://schemas.microsoft.com/office/powerpoint/2010/main" val="378285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NPA was, in essence, a follow-on agreement to that which had been reached between the company and New York attorney general Eliot Spitzer on December 29, 2006,[44] for essentially the same conduct by MetLife, with federal jurisdiction premised on the Employee Retirement Security Act.</a:t>
            </a:r>
          </a:p>
          <a:p>
            <a:endParaRPr lang="en-US" dirty="0"/>
          </a:p>
        </p:txBody>
      </p:sp>
      <p:sp>
        <p:nvSpPr>
          <p:cNvPr id="4" name="Slide Number Placeholder 3"/>
          <p:cNvSpPr>
            <a:spLocks noGrp="1"/>
          </p:cNvSpPr>
          <p:nvPr>
            <p:ph type="sldNum" sz="quarter" idx="10"/>
          </p:nvPr>
        </p:nvSpPr>
        <p:spPr/>
        <p:txBody>
          <a:bodyPr/>
          <a:lstStyle/>
          <a:p>
            <a:fld id="{34831D0C-3BFF-F94A-8805-C1D909D3BDDC}" type="slidenum">
              <a:rPr lang="en-US" smtClean="0"/>
              <a:t>10</a:t>
            </a:fld>
            <a:endParaRPr lang="en-US"/>
          </a:p>
        </p:txBody>
      </p:sp>
    </p:spTree>
    <p:extLst>
      <p:ext uri="{BB962C8B-B14F-4D97-AF65-F5344CB8AC3E}">
        <p14:creationId xmlns:p14="http://schemas.microsoft.com/office/powerpoint/2010/main" val="1601993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44034" name="Text Box 4"/>
          <p:cNvSpPr txBox="1">
            <a:spLocks noChangeArrowheads="1"/>
          </p:cNvSpPr>
          <p:nvPr/>
        </p:nvSpPr>
        <p:spPr bwMode="auto">
          <a:xfrm>
            <a:off x="735677" y="4683818"/>
            <a:ext cx="5798127" cy="1198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89950" tIns="44975" rIns="89950" bIns="44975">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1200"/>
              <a:t>(Bloomberg-Schumer, McKinsey: 2006)</a:t>
            </a:r>
          </a:p>
          <a:p>
            <a:endParaRPr lang="en-US" sz="1200"/>
          </a:p>
          <a:p>
            <a:r>
              <a:rPr lang="en-US" sz="1200"/>
              <a:t>Green is a NY plus, so availability of talent (dark blue on green) was a high plus factor for New York based on a survey of issuers and thought New York had a 20% advantage, performance gap.  Red is London plus, so London had major advantage on Responsiveness, Legal and Regulatory Environment.  FSF survey confirms, next slide</a:t>
            </a:r>
          </a:p>
        </p:txBody>
      </p:sp>
      <p:sp>
        <p:nvSpPr>
          <p:cNvPr id="44035" name="TextBox 4"/>
          <p:cNvSpPr txBox="1">
            <a:spLocks noChangeArrowheads="1"/>
          </p:cNvSpPr>
          <p:nvPr/>
        </p:nvSpPr>
        <p:spPr bwMode="auto">
          <a:xfrm>
            <a:off x="0" y="1"/>
            <a:ext cx="6858000" cy="303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50" tIns="44975" rIns="89950" bIns="44975">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algn="ctr"/>
            <a:r>
              <a:rPr lang="en-US" sz="1400"/>
              <a:t>79</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xfrm>
            <a:off x="1143000" y="685800"/>
            <a:ext cx="4572000" cy="3429000"/>
          </a:xfrm>
          <a:ln/>
        </p:spPr>
      </p:sp>
      <p:sp>
        <p:nvSpPr>
          <p:cNvPr id="46082" name="Rectangle 3"/>
          <p:cNvSpPr>
            <a:spLocks noGrp="1" noChangeArrowheads="1"/>
          </p:cNvSpPr>
          <p:nvPr>
            <p:ph type="body" idx="1"/>
          </p:nvPr>
        </p:nvSpPr>
        <p:spPr>
          <a:xfrm>
            <a:off x="685800" y="4342892"/>
            <a:ext cx="5486400" cy="411456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rPr>
              <a:t>Securities class actions the major legal/regulatory issue</a:t>
            </a:r>
          </a:p>
        </p:txBody>
      </p:sp>
      <p:sp>
        <p:nvSpPr>
          <p:cNvPr id="46083" name="TextBox 4"/>
          <p:cNvSpPr txBox="1">
            <a:spLocks noChangeArrowheads="1"/>
          </p:cNvSpPr>
          <p:nvPr/>
        </p:nvSpPr>
        <p:spPr bwMode="auto">
          <a:xfrm>
            <a:off x="0" y="1"/>
            <a:ext cx="6858000" cy="303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50" tIns="44975" rIns="89950" bIns="44975">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algn="ctr"/>
            <a:r>
              <a:rPr lang="en-US" sz="1400"/>
              <a:t>80</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a:xfrm>
            <a:off x="1150938" y="690563"/>
            <a:ext cx="4556125" cy="3417887"/>
          </a:xfrm>
          <a:ln/>
        </p:spPr>
      </p:sp>
      <p:sp>
        <p:nvSpPr>
          <p:cNvPr id="481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rPr>
              <a:t>Filing have been going up again</a:t>
            </a:r>
          </a:p>
        </p:txBody>
      </p:sp>
      <p:sp>
        <p:nvSpPr>
          <p:cNvPr id="48131" name="TextBox 4"/>
          <p:cNvSpPr txBox="1">
            <a:spLocks noChangeArrowheads="1"/>
          </p:cNvSpPr>
          <p:nvPr/>
        </p:nvSpPr>
        <p:spPr bwMode="auto">
          <a:xfrm>
            <a:off x="0" y="1"/>
            <a:ext cx="6858000" cy="303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50" tIns="44975" rIns="89950" bIns="44975">
            <a:spAutoFit/>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pPr algn="ctr"/>
            <a:r>
              <a:rPr lang="en-US" sz="1400"/>
              <a:t>81</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Preferable to “pure” predictive regulation</a:t>
            </a:r>
            <a:r>
              <a:rPr lang="en-US" baseline="0" dirty="0" smtClean="0"/>
              <a:t> without feedback effect </a:t>
            </a:r>
          </a:p>
          <a:p>
            <a:r>
              <a:rPr lang="en-US" baseline="0" dirty="0" smtClean="0"/>
              <a:t>Graph Feedback effects of NDPAs </a:t>
            </a:r>
          </a:p>
          <a:p>
            <a:r>
              <a:rPr lang="en-US" baseline="0" dirty="0" smtClean="0"/>
              <a:t>Also illustrate that the feedback effect shifts from an equal bargaining position to a one sided bargaining power (DOJ) after remedial efforts and self reporting </a:t>
            </a:r>
            <a:r>
              <a:rPr lang="en-US" baseline="0" dirty="0" err="1" smtClean="0"/>
              <a:t>fialed</a:t>
            </a:r>
            <a:r>
              <a:rPr lang="en-US" baseline="0" dirty="0" smtClean="0"/>
              <a:t> and when an NDPA has been executed </a:t>
            </a:r>
          </a:p>
          <a:p>
            <a:r>
              <a:rPr lang="en-US" baseline="0" dirty="0" smtClean="0"/>
              <a:t>Explain how NDPAs can also have an effect on individuals directly rather than only the corporation – KPMG</a:t>
            </a:r>
          </a:p>
          <a:p>
            <a:r>
              <a:rPr lang="en-US" dirty="0" smtClean="0"/>
              <a:t>Intra NDPA Feedback Effects:</a:t>
            </a:r>
            <a:r>
              <a:rPr lang="en-US" baseline="0" dirty="0" smtClean="0"/>
              <a:t> </a:t>
            </a:r>
            <a:r>
              <a:rPr lang="en-US" dirty="0" smtClean="0"/>
              <a:t>Cooperation – Monitoring – Reporting </a:t>
            </a:r>
          </a:p>
          <a:p>
            <a:endParaRPr lang="en-US" dirty="0"/>
          </a:p>
        </p:txBody>
      </p:sp>
      <p:sp>
        <p:nvSpPr>
          <p:cNvPr id="4" name="Slide Number Placeholder 3"/>
          <p:cNvSpPr>
            <a:spLocks noGrp="1"/>
          </p:cNvSpPr>
          <p:nvPr>
            <p:ph type="sldNum" sz="quarter" idx="10"/>
          </p:nvPr>
        </p:nvSpPr>
        <p:spPr/>
        <p:txBody>
          <a:bodyPr/>
          <a:lstStyle/>
          <a:p>
            <a:fld id="{34831D0C-3BFF-F94A-8805-C1D909D3BDDC}" type="slidenum">
              <a:rPr lang="en-US" smtClean="0"/>
              <a:t>63</a:t>
            </a:fld>
            <a:endParaRPr lang="en-US"/>
          </a:p>
        </p:txBody>
      </p:sp>
    </p:spTree>
    <p:extLst>
      <p:ext uri="{BB962C8B-B14F-4D97-AF65-F5344CB8AC3E}">
        <p14:creationId xmlns:p14="http://schemas.microsoft.com/office/powerpoint/2010/main" val="793558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6C091B-A247-AA4A-A315-7366E9EE687E}" type="datetimeFigureOut">
              <a:rPr lang="en-US" smtClean="0"/>
              <a:t>6/5/14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E59072-5F59-D74C-9AF0-9485804AE9D7}" type="slidenum">
              <a:rPr lang="en-US" smtClean="0"/>
              <a:t>‹#›</a:t>
            </a:fld>
            <a:endParaRPr lang="en-US"/>
          </a:p>
        </p:txBody>
      </p:sp>
    </p:spTree>
    <p:extLst>
      <p:ext uri="{BB962C8B-B14F-4D97-AF65-F5344CB8AC3E}">
        <p14:creationId xmlns:p14="http://schemas.microsoft.com/office/powerpoint/2010/main" val="959729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C091B-A247-AA4A-A315-7366E9EE687E}" type="datetimeFigureOut">
              <a:rPr lang="en-US" smtClean="0"/>
              <a:t>6/5/14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E59072-5F59-D74C-9AF0-9485804AE9D7}" type="slidenum">
              <a:rPr lang="en-US" smtClean="0"/>
              <a:t>‹#›</a:t>
            </a:fld>
            <a:endParaRPr lang="en-US"/>
          </a:p>
        </p:txBody>
      </p:sp>
    </p:spTree>
    <p:extLst>
      <p:ext uri="{BB962C8B-B14F-4D97-AF65-F5344CB8AC3E}">
        <p14:creationId xmlns:p14="http://schemas.microsoft.com/office/powerpoint/2010/main" val="1326630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C091B-A247-AA4A-A315-7366E9EE687E}" type="datetimeFigureOut">
              <a:rPr lang="en-US" smtClean="0"/>
              <a:t>6/5/14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E59072-5F59-D74C-9AF0-9485804AE9D7}" type="slidenum">
              <a:rPr lang="en-US" smtClean="0"/>
              <a:t>‹#›</a:t>
            </a:fld>
            <a:endParaRPr lang="en-US"/>
          </a:p>
        </p:txBody>
      </p:sp>
    </p:spTree>
    <p:extLst>
      <p:ext uri="{BB962C8B-B14F-4D97-AF65-F5344CB8AC3E}">
        <p14:creationId xmlns:p14="http://schemas.microsoft.com/office/powerpoint/2010/main" val="1622309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6C091B-A247-AA4A-A315-7366E9EE687E}" type="datetimeFigureOut">
              <a:rPr lang="en-US" smtClean="0"/>
              <a:t>6/5/14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E59072-5F59-D74C-9AF0-9485804AE9D7}" type="slidenum">
              <a:rPr lang="en-US" smtClean="0"/>
              <a:t>‹#›</a:t>
            </a:fld>
            <a:endParaRPr lang="en-US"/>
          </a:p>
        </p:txBody>
      </p:sp>
    </p:spTree>
    <p:extLst>
      <p:ext uri="{BB962C8B-B14F-4D97-AF65-F5344CB8AC3E}">
        <p14:creationId xmlns:p14="http://schemas.microsoft.com/office/powerpoint/2010/main" val="992980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6C091B-A247-AA4A-A315-7366E9EE687E}" type="datetimeFigureOut">
              <a:rPr lang="en-US" smtClean="0"/>
              <a:t>6/5/14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E59072-5F59-D74C-9AF0-9485804AE9D7}" type="slidenum">
              <a:rPr lang="en-US" smtClean="0"/>
              <a:t>‹#›</a:t>
            </a:fld>
            <a:endParaRPr lang="en-US"/>
          </a:p>
        </p:txBody>
      </p:sp>
    </p:spTree>
    <p:extLst>
      <p:ext uri="{BB962C8B-B14F-4D97-AF65-F5344CB8AC3E}">
        <p14:creationId xmlns:p14="http://schemas.microsoft.com/office/powerpoint/2010/main" val="3565218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6C091B-A247-AA4A-A315-7366E9EE687E}" type="datetimeFigureOut">
              <a:rPr lang="en-US" smtClean="0"/>
              <a:t>6/5/14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E59072-5F59-D74C-9AF0-9485804AE9D7}" type="slidenum">
              <a:rPr lang="en-US" smtClean="0"/>
              <a:t>‹#›</a:t>
            </a:fld>
            <a:endParaRPr lang="en-US"/>
          </a:p>
        </p:txBody>
      </p:sp>
    </p:spTree>
    <p:extLst>
      <p:ext uri="{BB962C8B-B14F-4D97-AF65-F5344CB8AC3E}">
        <p14:creationId xmlns:p14="http://schemas.microsoft.com/office/powerpoint/2010/main" val="2341375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6C091B-A247-AA4A-A315-7366E9EE687E}" type="datetimeFigureOut">
              <a:rPr lang="en-US" smtClean="0"/>
              <a:t>6/5/14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E59072-5F59-D74C-9AF0-9485804AE9D7}" type="slidenum">
              <a:rPr lang="en-US" smtClean="0"/>
              <a:t>‹#›</a:t>
            </a:fld>
            <a:endParaRPr lang="en-US"/>
          </a:p>
        </p:txBody>
      </p:sp>
    </p:spTree>
    <p:extLst>
      <p:ext uri="{BB962C8B-B14F-4D97-AF65-F5344CB8AC3E}">
        <p14:creationId xmlns:p14="http://schemas.microsoft.com/office/powerpoint/2010/main" val="158773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6C091B-A247-AA4A-A315-7366E9EE687E}" type="datetimeFigureOut">
              <a:rPr lang="en-US" smtClean="0"/>
              <a:t>6/5/14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E59072-5F59-D74C-9AF0-9485804AE9D7}" type="slidenum">
              <a:rPr lang="en-US" smtClean="0"/>
              <a:t>‹#›</a:t>
            </a:fld>
            <a:endParaRPr lang="en-US"/>
          </a:p>
        </p:txBody>
      </p:sp>
    </p:spTree>
    <p:extLst>
      <p:ext uri="{BB962C8B-B14F-4D97-AF65-F5344CB8AC3E}">
        <p14:creationId xmlns:p14="http://schemas.microsoft.com/office/powerpoint/2010/main" val="667781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6C091B-A247-AA4A-A315-7366E9EE687E}" type="datetimeFigureOut">
              <a:rPr lang="en-US" smtClean="0"/>
              <a:t>6/5/14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E59072-5F59-D74C-9AF0-9485804AE9D7}" type="slidenum">
              <a:rPr lang="en-US" smtClean="0"/>
              <a:t>‹#›</a:t>
            </a:fld>
            <a:endParaRPr lang="en-US"/>
          </a:p>
        </p:txBody>
      </p:sp>
    </p:spTree>
    <p:extLst>
      <p:ext uri="{BB962C8B-B14F-4D97-AF65-F5344CB8AC3E}">
        <p14:creationId xmlns:p14="http://schemas.microsoft.com/office/powerpoint/2010/main" val="1414508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6C091B-A247-AA4A-A315-7366E9EE687E}" type="datetimeFigureOut">
              <a:rPr lang="en-US" smtClean="0"/>
              <a:t>6/5/14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E59072-5F59-D74C-9AF0-9485804AE9D7}" type="slidenum">
              <a:rPr lang="en-US" smtClean="0"/>
              <a:t>‹#›</a:t>
            </a:fld>
            <a:endParaRPr lang="en-US"/>
          </a:p>
        </p:txBody>
      </p:sp>
    </p:spTree>
    <p:extLst>
      <p:ext uri="{BB962C8B-B14F-4D97-AF65-F5344CB8AC3E}">
        <p14:creationId xmlns:p14="http://schemas.microsoft.com/office/powerpoint/2010/main" val="1257583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6C091B-A247-AA4A-A315-7366E9EE687E}" type="datetimeFigureOut">
              <a:rPr lang="en-US" smtClean="0"/>
              <a:t>6/5/14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E59072-5F59-D74C-9AF0-9485804AE9D7}" type="slidenum">
              <a:rPr lang="en-US" smtClean="0"/>
              <a:t>‹#›</a:t>
            </a:fld>
            <a:endParaRPr lang="en-US"/>
          </a:p>
        </p:txBody>
      </p:sp>
    </p:spTree>
    <p:extLst>
      <p:ext uri="{BB962C8B-B14F-4D97-AF65-F5344CB8AC3E}">
        <p14:creationId xmlns:p14="http://schemas.microsoft.com/office/powerpoint/2010/main" val="35136044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C091B-A247-AA4A-A315-7366E9EE687E}" type="datetimeFigureOut">
              <a:rPr lang="en-US" smtClean="0"/>
              <a:t>6/5/14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E59072-5F59-D74C-9AF0-9485804AE9D7}" type="slidenum">
              <a:rPr lang="en-US" smtClean="0"/>
              <a:t>‹#›</a:t>
            </a:fld>
            <a:endParaRPr lang="en-US"/>
          </a:p>
        </p:txBody>
      </p:sp>
    </p:spTree>
    <p:extLst>
      <p:ext uri="{BB962C8B-B14F-4D97-AF65-F5344CB8AC3E}">
        <p14:creationId xmlns:p14="http://schemas.microsoft.com/office/powerpoint/2010/main" val="1882686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659523"/>
            <a:ext cx="7772400" cy="2749424"/>
          </a:xfrm>
        </p:spPr>
        <p:txBody>
          <a:bodyPr>
            <a:normAutofit fontScale="90000"/>
          </a:bodyPr>
          <a:lstStyle/>
          <a:p>
            <a:pPr eaLnBrk="1" hangingPunct="1"/>
            <a:r>
              <a:rPr lang="en-US" altLang="zh-CN" sz="3600" b="1" dirty="0" smtClean="0">
                <a:latin typeface="Arial" pitchFamily="34" charset="0"/>
                <a:cs typeface="Arial" pitchFamily="34" charset="0"/>
              </a:rPr>
              <a:t>Corporate Governance Implications of Non-and Deferred Prosecution Agreements </a:t>
            </a:r>
            <a:br>
              <a:rPr lang="en-US" altLang="zh-CN" sz="3600" b="1" dirty="0" smtClean="0">
                <a:latin typeface="Arial" pitchFamily="34" charset="0"/>
                <a:cs typeface="Arial" pitchFamily="34" charset="0"/>
              </a:rPr>
            </a:br>
            <a:r>
              <a:rPr lang="en-US" altLang="zh-CN" sz="3600" b="1" dirty="0" smtClean="0">
                <a:latin typeface="Arial" pitchFamily="34" charset="0"/>
                <a:cs typeface="Arial" pitchFamily="34" charset="0"/>
              </a:rPr>
              <a:t>-</a:t>
            </a:r>
            <a:br>
              <a:rPr lang="en-US" altLang="zh-CN" sz="3600" b="1" dirty="0" smtClean="0">
                <a:latin typeface="Arial" pitchFamily="34" charset="0"/>
                <a:cs typeface="Arial" pitchFamily="34" charset="0"/>
              </a:rPr>
            </a:br>
            <a:r>
              <a:rPr lang="en-US" altLang="zh-CN" sz="3600" b="1" dirty="0" smtClean="0">
                <a:latin typeface="Arial" pitchFamily="34" charset="0"/>
                <a:cs typeface="Arial" pitchFamily="34" charset="0"/>
              </a:rPr>
              <a:t>Evidence from 1993-2013</a:t>
            </a:r>
          </a:p>
        </p:txBody>
      </p:sp>
      <p:sp>
        <p:nvSpPr>
          <p:cNvPr id="2051" name="Rectangle 3"/>
          <p:cNvSpPr>
            <a:spLocks noGrp="1" noChangeArrowheads="1"/>
          </p:cNvSpPr>
          <p:nvPr>
            <p:ph type="subTitle" idx="1"/>
          </p:nvPr>
        </p:nvSpPr>
        <p:spPr>
          <a:xfrm>
            <a:off x="1403350" y="3124200"/>
            <a:ext cx="6400800" cy="3544888"/>
          </a:xfrm>
        </p:spPr>
        <p:txBody>
          <a:bodyPr/>
          <a:lstStyle/>
          <a:p>
            <a:pPr eaLnBrk="1" hangingPunct="1"/>
            <a:endParaRPr lang="en-US" altLang="zh-CN" sz="2000" dirty="0" smtClean="0">
              <a:latin typeface="Arial" pitchFamily="34" charset="0"/>
              <a:cs typeface="Arial" pitchFamily="34" charset="0"/>
            </a:endParaRPr>
          </a:p>
          <a:p>
            <a:pPr eaLnBrk="1" hangingPunct="1"/>
            <a:endParaRPr lang="en-US" altLang="zh-CN" sz="2000" dirty="0" smtClean="0">
              <a:latin typeface="Arial" pitchFamily="34" charset="0"/>
              <a:cs typeface="Arial" pitchFamily="34" charset="0"/>
            </a:endParaRPr>
          </a:p>
          <a:p>
            <a:pPr eaLnBrk="1" hangingPunct="1"/>
            <a:r>
              <a:rPr lang="en-US" altLang="zh-CN" sz="2000" dirty="0" smtClean="0">
                <a:latin typeface="Arial" pitchFamily="34" charset="0"/>
                <a:cs typeface="Arial" pitchFamily="34" charset="0"/>
              </a:rPr>
              <a:t>Wulf A. Kaal</a:t>
            </a:r>
          </a:p>
        </p:txBody>
      </p:sp>
      <p:pic>
        <p:nvPicPr>
          <p:cNvPr id="1026" name="Picture 2" descr="C:\Users\utru1701\AppData\Local\Microsoft\Windows\Temporary Internet Files\Content.Outlook\KR8J040F\UST color logo (3).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86050" y="108157"/>
            <a:ext cx="3802092" cy="500066"/>
          </a:xfrm>
          <a:prstGeom prst="rect">
            <a:avLst/>
          </a:prstGeom>
          <a:noFill/>
        </p:spPr>
      </p:pic>
      <p:sp>
        <p:nvSpPr>
          <p:cNvPr id="2" name="TextBox 1"/>
          <p:cNvSpPr txBox="1"/>
          <p:nvPr/>
        </p:nvSpPr>
        <p:spPr>
          <a:xfrm>
            <a:off x="2896776" y="4591853"/>
            <a:ext cx="3518912" cy="1384995"/>
          </a:xfrm>
          <a:prstGeom prst="rect">
            <a:avLst/>
          </a:prstGeom>
          <a:noFill/>
        </p:spPr>
        <p:txBody>
          <a:bodyPr wrap="none" rtlCol="0">
            <a:spAutoFit/>
          </a:bodyPr>
          <a:lstStyle/>
          <a:p>
            <a:pPr algn="ctr"/>
            <a:r>
              <a:rPr lang="en-US" sz="2800" dirty="0" smtClean="0"/>
              <a:t>AALS Midyear Meeting </a:t>
            </a:r>
          </a:p>
          <a:p>
            <a:pPr algn="ctr"/>
            <a:r>
              <a:rPr lang="en-US" sz="2800" dirty="0" smtClean="0"/>
              <a:t>Washington DC</a:t>
            </a:r>
          </a:p>
          <a:p>
            <a:pPr algn="ctr"/>
            <a:r>
              <a:rPr lang="en-US" sz="2800" dirty="0" smtClean="0"/>
              <a:t>June 9, 2014</a:t>
            </a:r>
          </a:p>
        </p:txBody>
      </p:sp>
    </p:spTree>
    <p:extLst>
      <p:ext uri="{BB962C8B-B14F-4D97-AF65-F5344CB8AC3E}">
        <p14:creationId xmlns:p14="http://schemas.microsoft.com/office/powerpoint/2010/main" val="103196510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579"/>
            <a:ext cx="8229600" cy="1143000"/>
          </a:xfrm>
        </p:spPr>
        <p:txBody>
          <a:bodyPr>
            <a:noAutofit/>
          </a:bodyPr>
          <a:lstStyle/>
          <a:p>
            <a:r>
              <a:rPr lang="en-US" sz="3600" dirty="0"/>
              <a:t>Changing Corporate </a:t>
            </a:r>
            <a:r>
              <a:rPr lang="en-US" sz="3600" dirty="0" smtClean="0"/>
              <a:t>Practice: </a:t>
            </a:r>
            <a:r>
              <a:rPr lang="en-US" sz="3600" dirty="0"/>
              <a:t/>
            </a:r>
            <a:br>
              <a:rPr lang="en-US" sz="3600" dirty="0"/>
            </a:br>
            <a:r>
              <a:rPr lang="en-US" sz="3600" dirty="0" smtClean="0"/>
              <a:t>MetLife </a:t>
            </a:r>
            <a:r>
              <a:rPr lang="en-US" sz="3600" dirty="0"/>
              <a:t>Insurance NPA</a:t>
            </a:r>
          </a:p>
        </p:txBody>
      </p:sp>
      <p:sp>
        <p:nvSpPr>
          <p:cNvPr id="3" name="Content Placeholder 2"/>
          <p:cNvSpPr>
            <a:spLocks noGrp="1"/>
          </p:cNvSpPr>
          <p:nvPr>
            <p:ph idx="1"/>
          </p:nvPr>
        </p:nvSpPr>
        <p:spPr>
          <a:xfrm>
            <a:off x="0" y="859506"/>
            <a:ext cx="9144000" cy="6349999"/>
          </a:xfrm>
        </p:spPr>
        <p:txBody>
          <a:bodyPr>
            <a:normAutofit fontScale="70000" lnSpcReduction="20000"/>
          </a:bodyPr>
          <a:lstStyle/>
          <a:p>
            <a:r>
              <a:rPr lang="en-US" dirty="0" smtClean="0"/>
              <a:t>April </a:t>
            </a:r>
            <a:r>
              <a:rPr lang="en-US" dirty="0"/>
              <a:t>15, 2010</a:t>
            </a:r>
            <a:r>
              <a:rPr lang="en-US" dirty="0" smtClean="0"/>
              <a:t>,</a:t>
            </a:r>
          </a:p>
          <a:p>
            <a:r>
              <a:rPr lang="en-US" dirty="0" smtClean="0"/>
              <a:t>Wrongdoing: 1999 </a:t>
            </a:r>
            <a:r>
              <a:rPr lang="en-US" dirty="0"/>
              <a:t>through 2005, of making payments, including “contingent commissions,” to brokerages that sold the company’s insurance policies to various employers. (A contingent commission ties a nominally independent broker’s compensation to the total volume of business delivered to the underwriter, and thus arguably creates a conflict between the broker’s fiduciary obligation to secure the best price for his client and his own financial self-interest.) </a:t>
            </a:r>
            <a:endParaRPr lang="en-US" dirty="0" smtClean="0"/>
          </a:p>
          <a:p>
            <a:r>
              <a:rPr lang="en-US" dirty="0" smtClean="0"/>
              <a:t>Terms: IN addition to restitution </a:t>
            </a:r>
            <a:r>
              <a:rPr lang="en-US" dirty="0"/>
              <a:t>payments </a:t>
            </a:r>
            <a:r>
              <a:rPr lang="en-US" dirty="0" smtClean="0"/>
              <a:t>and fine </a:t>
            </a:r>
            <a:r>
              <a:rPr lang="en-US" dirty="0"/>
              <a:t>of $13.5 </a:t>
            </a:r>
            <a:r>
              <a:rPr lang="en-US" dirty="0" smtClean="0"/>
              <a:t>million:  </a:t>
            </a:r>
          </a:p>
          <a:p>
            <a:pPr lvl="1"/>
            <a:r>
              <a:rPr lang="en-US" dirty="0" smtClean="0"/>
              <a:t>DOJ s</a:t>
            </a:r>
            <a:r>
              <a:rPr lang="en-US" dirty="0" smtClean="0"/>
              <a:t>ole discretion to determ</a:t>
            </a:r>
            <a:r>
              <a:rPr lang="en-US" dirty="0" smtClean="0"/>
              <a:t>ine NPA breach -</a:t>
            </a:r>
            <a:r>
              <a:rPr lang="en-US" dirty="0" smtClean="0"/>
              <a:t> </a:t>
            </a:r>
            <a:r>
              <a:rPr lang="en-US" dirty="0"/>
              <a:t>“not subject to review in any court or tribunal outside the Department” </a:t>
            </a:r>
            <a:endParaRPr lang="en-US" dirty="0"/>
          </a:p>
          <a:p>
            <a:pPr lvl="1"/>
            <a:r>
              <a:rPr lang="en-US" dirty="0" smtClean="0"/>
              <a:t>Waiver of statute</a:t>
            </a:r>
            <a:r>
              <a:rPr lang="en-US" dirty="0"/>
              <a:t>-of-limitations and other </a:t>
            </a:r>
            <a:r>
              <a:rPr lang="en-US" dirty="0" smtClean="0"/>
              <a:t>defenses if DOJ brings future proceedings</a:t>
            </a:r>
          </a:p>
          <a:p>
            <a:pPr lvl="1"/>
            <a:r>
              <a:rPr lang="en-US" dirty="0" smtClean="0"/>
              <a:t>Cooperation: 2 years with </a:t>
            </a:r>
            <a:r>
              <a:rPr lang="en-US" dirty="0"/>
              <a:t>the DOJ and four other federal agencies </a:t>
            </a:r>
            <a:r>
              <a:rPr lang="en-US" dirty="0" smtClean="0"/>
              <a:t>including s</a:t>
            </a:r>
            <a:r>
              <a:rPr lang="en-US" dirty="0" smtClean="0"/>
              <a:t>ubmission </a:t>
            </a:r>
            <a:r>
              <a:rPr lang="en-US" dirty="0"/>
              <a:t>of “all relevant information, documents, records or other tangible evidence” about which federal investigators inquired </a:t>
            </a:r>
            <a:endParaRPr lang="en-US" dirty="0"/>
          </a:p>
          <a:p>
            <a:pPr lvl="1"/>
            <a:r>
              <a:rPr lang="en-US" dirty="0" smtClean="0"/>
              <a:t>Cooperation “</a:t>
            </a:r>
            <a:r>
              <a:rPr lang="en-US" dirty="0"/>
              <a:t>best efforts” to secure the attendance and cooperation of any officer or employee at any interview or proceeding requested by </a:t>
            </a:r>
            <a:r>
              <a:rPr lang="en-US" dirty="0" smtClean="0"/>
              <a:t>prosecutors</a:t>
            </a:r>
          </a:p>
          <a:p>
            <a:pPr lvl="1"/>
            <a:r>
              <a:rPr lang="en-US" dirty="0" smtClean="0"/>
              <a:t>No payment of contingent </a:t>
            </a:r>
            <a:r>
              <a:rPr lang="en-US" dirty="0"/>
              <a:t>brokerage commissions absent prior written notice of approval from </a:t>
            </a:r>
            <a:r>
              <a:rPr lang="en-US" dirty="0" smtClean="0"/>
              <a:t>policyholders</a:t>
            </a:r>
            <a:endParaRPr lang="en-US" dirty="0"/>
          </a:p>
          <a:p>
            <a:pPr lvl="1"/>
            <a:r>
              <a:rPr lang="en-US" dirty="0"/>
              <a:t>T</a:t>
            </a:r>
            <a:r>
              <a:rPr lang="en-US" dirty="0" smtClean="0"/>
              <a:t>raining </a:t>
            </a:r>
            <a:r>
              <a:rPr lang="en-US" dirty="0"/>
              <a:t>programs for employees interacting with </a:t>
            </a:r>
            <a:r>
              <a:rPr lang="en-US" dirty="0" smtClean="0"/>
              <a:t>brokers</a:t>
            </a:r>
            <a:endParaRPr lang="en-US" dirty="0"/>
          </a:p>
          <a:p>
            <a:pPr lvl="1"/>
            <a:r>
              <a:rPr lang="en-US" dirty="0" smtClean="0"/>
              <a:t>Complementary </a:t>
            </a:r>
            <a:r>
              <a:rPr lang="en-US" dirty="0"/>
              <a:t>auditing and compliance actions</a:t>
            </a:r>
            <a:r>
              <a:rPr lang="en-US" dirty="0" smtClean="0"/>
              <a:t>.</a:t>
            </a:r>
            <a:endParaRPr lang="en-US" dirty="0"/>
          </a:p>
          <a:p>
            <a:endParaRPr lang="en-US" dirty="0"/>
          </a:p>
        </p:txBody>
      </p:sp>
    </p:spTree>
    <p:extLst>
      <p:ext uri="{BB962C8B-B14F-4D97-AF65-F5344CB8AC3E}">
        <p14:creationId xmlns:p14="http://schemas.microsoft.com/office/powerpoint/2010/main" val="3065969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Changing Corporate </a:t>
            </a:r>
            <a:r>
              <a:rPr lang="en-US" dirty="0" smtClean="0"/>
              <a:t>Practices: </a:t>
            </a:r>
            <a:br>
              <a:rPr lang="en-US" dirty="0" smtClean="0"/>
            </a:br>
            <a:r>
              <a:rPr lang="en-US" dirty="0" smtClean="0"/>
              <a:t>Johnson </a:t>
            </a:r>
            <a:r>
              <a:rPr lang="en-US" dirty="0"/>
              <a:t>&amp; Johnson DPA</a:t>
            </a:r>
            <a:br>
              <a:rPr lang="en-US" dirty="0"/>
            </a:br>
            <a:endParaRPr lang="en-US" dirty="0"/>
          </a:p>
        </p:txBody>
      </p:sp>
      <p:sp>
        <p:nvSpPr>
          <p:cNvPr id="3" name="Content Placeholder 2"/>
          <p:cNvSpPr>
            <a:spLocks noGrp="1"/>
          </p:cNvSpPr>
          <p:nvPr>
            <p:ph idx="1"/>
          </p:nvPr>
        </p:nvSpPr>
        <p:spPr>
          <a:xfrm>
            <a:off x="0" y="1229896"/>
            <a:ext cx="9144000" cy="5628104"/>
          </a:xfrm>
        </p:spPr>
        <p:txBody>
          <a:bodyPr>
            <a:normAutofit fontScale="55000" lnSpcReduction="20000"/>
          </a:bodyPr>
          <a:lstStyle/>
          <a:p>
            <a:r>
              <a:rPr lang="en-US" dirty="0" smtClean="0"/>
              <a:t>On </a:t>
            </a:r>
            <a:r>
              <a:rPr lang="en-US" dirty="0"/>
              <a:t>April 8, 2011, </a:t>
            </a:r>
            <a:r>
              <a:rPr lang="en-US" dirty="0" smtClean="0"/>
              <a:t>J&amp;J ineligible </a:t>
            </a:r>
            <a:r>
              <a:rPr lang="en-US" dirty="0"/>
              <a:t>for reimbursement under Medicare or Medicaid </a:t>
            </a:r>
            <a:r>
              <a:rPr lang="en-US" dirty="0" smtClean="0"/>
              <a:t>if</a:t>
            </a:r>
            <a:r>
              <a:rPr lang="en-US" dirty="0" smtClean="0"/>
              <a:t> </a:t>
            </a:r>
            <a:r>
              <a:rPr lang="en-US" dirty="0"/>
              <a:t>criminal </a:t>
            </a:r>
            <a:r>
              <a:rPr lang="en-US" dirty="0" smtClean="0"/>
              <a:t>conviction</a:t>
            </a:r>
            <a:endParaRPr lang="en-US" dirty="0"/>
          </a:p>
          <a:p>
            <a:r>
              <a:rPr lang="en-US" dirty="0" smtClean="0"/>
              <a:t>Wrongdoing: C</a:t>
            </a:r>
            <a:r>
              <a:rPr lang="en-US" dirty="0" smtClean="0"/>
              <a:t>orporate </a:t>
            </a:r>
            <a:r>
              <a:rPr lang="en-US" dirty="0"/>
              <a:t>subsidiaries </a:t>
            </a:r>
            <a:r>
              <a:rPr lang="en-US" dirty="0" smtClean="0"/>
              <a:t>bribes </a:t>
            </a:r>
            <a:r>
              <a:rPr lang="en-US" dirty="0"/>
              <a:t>and kickbacks paid to foreign officials, in violation of the FCPA</a:t>
            </a:r>
            <a:r>
              <a:rPr lang="en-US" dirty="0" smtClean="0"/>
              <a:t>.</a:t>
            </a:r>
            <a:r>
              <a:rPr lang="en-US" dirty="0"/>
              <a:t> </a:t>
            </a:r>
            <a:r>
              <a:rPr lang="en-US" dirty="0" smtClean="0"/>
              <a:t>K</a:t>
            </a:r>
            <a:r>
              <a:rPr lang="en-US" dirty="0" smtClean="0"/>
              <a:t>ickbacks </a:t>
            </a:r>
            <a:r>
              <a:rPr lang="en-US" dirty="0"/>
              <a:t>had been paid to Saddam Hussein’s Iraqi government under the United Nations Oil-for-Food </a:t>
            </a:r>
            <a:r>
              <a:rPr lang="en-US" dirty="0" smtClean="0"/>
              <a:t>Program.</a:t>
            </a:r>
            <a:endParaRPr lang="en-US" dirty="0"/>
          </a:p>
          <a:p>
            <a:r>
              <a:rPr lang="en-US" dirty="0" smtClean="0"/>
              <a:t>Terms: </a:t>
            </a:r>
          </a:p>
          <a:p>
            <a:pPr lvl="1"/>
            <a:r>
              <a:rPr lang="en-US" dirty="0" smtClean="0"/>
              <a:t>$70 million total fines</a:t>
            </a:r>
            <a:endParaRPr lang="en-US" dirty="0"/>
          </a:p>
          <a:p>
            <a:pPr lvl="1"/>
            <a:r>
              <a:rPr lang="en-US" dirty="0" smtClean="0"/>
              <a:t>C</a:t>
            </a:r>
            <a:r>
              <a:rPr lang="en-US" dirty="0" smtClean="0"/>
              <a:t>ooperation – 3 years</a:t>
            </a:r>
          </a:p>
          <a:p>
            <a:pPr lvl="1"/>
            <a:r>
              <a:rPr lang="en-US" dirty="0"/>
              <a:t>C</a:t>
            </a:r>
            <a:r>
              <a:rPr lang="en-US" dirty="0" smtClean="0"/>
              <a:t>ompliance program –  </a:t>
            </a:r>
            <a:r>
              <a:rPr lang="en-US" dirty="0"/>
              <a:t>six semiannual reports </a:t>
            </a:r>
            <a:r>
              <a:rPr lang="en-US" dirty="0" smtClean="0"/>
              <a:t>on remediation </a:t>
            </a:r>
            <a:r>
              <a:rPr lang="en-US" dirty="0"/>
              <a:t>efforts to date [and] its proposals reasonably designed to improve the internal controls, policies, and procedures of J&amp;J for ensuring compliance with the FCPA and other applicable anticorruption laws.</a:t>
            </a:r>
            <a:r>
              <a:rPr lang="en-US" dirty="0" smtClean="0"/>
              <a:t>”</a:t>
            </a:r>
            <a:endParaRPr lang="en-US" dirty="0"/>
          </a:p>
          <a:p>
            <a:pPr lvl="1"/>
            <a:r>
              <a:rPr lang="en-US" dirty="0" smtClean="0"/>
              <a:t>Create </a:t>
            </a:r>
            <a:r>
              <a:rPr lang="en-US" dirty="0" smtClean="0"/>
              <a:t>CCO position reporting </a:t>
            </a:r>
            <a:r>
              <a:rPr lang="en-US" dirty="0"/>
              <a:t>directly to the board of </a:t>
            </a:r>
            <a:r>
              <a:rPr lang="en-US" dirty="0" smtClean="0"/>
              <a:t>directors</a:t>
            </a:r>
            <a:endParaRPr lang="en-US" dirty="0"/>
          </a:p>
          <a:p>
            <a:pPr lvl="1"/>
            <a:r>
              <a:rPr lang="en-US" dirty="0" smtClean="0"/>
              <a:t>Appoint </a:t>
            </a:r>
            <a:r>
              <a:rPr lang="en-US" dirty="0"/>
              <a:t>heads of compliance for each business segment and a global leadership team for </a:t>
            </a:r>
            <a:r>
              <a:rPr lang="en-US" dirty="0" smtClean="0"/>
              <a:t>compliance</a:t>
            </a:r>
          </a:p>
          <a:p>
            <a:pPr lvl="1"/>
            <a:r>
              <a:rPr lang="en-US" dirty="0"/>
              <a:t>P</a:t>
            </a:r>
            <a:r>
              <a:rPr lang="en-US" dirty="0" smtClean="0"/>
              <a:t>eriodic </a:t>
            </a:r>
            <a:r>
              <a:rPr lang="en-US" dirty="0"/>
              <a:t>training for and annual certification by “all directors, officers, employees, and, where appropriate, agents and business partners</a:t>
            </a:r>
            <a:r>
              <a:rPr lang="en-US" dirty="0" smtClean="0"/>
              <a:t>”</a:t>
            </a:r>
            <a:r>
              <a:rPr lang="en-US" dirty="0"/>
              <a:t> </a:t>
            </a:r>
            <a:endParaRPr lang="en-US" dirty="0" smtClean="0"/>
          </a:p>
          <a:p>
            <a:pPr lvl="1"/>
            <a:r>
              <a:rPr lang="en-US" dirty="0" smtClean="0"/>
              <a:t>P</a:t>
            </a:r>
            <a:r>
              <a:rPr lang="en-US" dirty="0" smtClean="0"/>
              <a:t>eriodic </a:t>
            </a:r>
            <a:r>
              <a:rPr lang="en-US" dirty="0"/>
              <a:t>risk assessments of markets susceptible to corruption and conduct regular audits in operating companies in markets identified as risky, with audits to include on-site visits, the creation of action plans, and review of the books and records of </a:t>
            </a:r>
            <a:r>
              <a:rPr lang="en-US" dirty="0" smtClean="0"/>
              <a:t>distributors</a:t>
            </a:r>
            <a:endParaRPr lang="en-US" dirty="0"/>
          </a:p>
          <a:p>
            <a:pPr lvl="1"/>
            <a:r>
              <a:rPr lang="en-US" dirty="0" smtClean="0"/>
              <a:t>Due</a:t>
            </a:r>
            <a:r>
              <a:rPr lang="en-US" dirty="0"/>
              <a:t>-diligence reviews of “sales intermediaries, including agents, consultants, representatives, distributors, and joint venture partners”;[58</a:t>
            </a:r>
            <a:r>
              <a:rPr lang="en-US" dirty="0" smtClean="0"/>
              <a:t>]</a:t>
            </a:r>
          </a:p>
          <a:p>
            <a:pPr lvl="1"/>
            <a:r>
              <a:rPr lang="en-US" dirty="0" smtClean="0"/>
              <a:t>Write </a:t>
            </a:r>
            <a:r>
              <a:rPr lang="en-US" dirty="0"/>
              <a:t>“[s]</a:t>
            </a:r>
            <a:r>
              <a:rPr lang="en-US" dirty="0" err="1"/>
              <a:t>tandard</a:t>
            </a:r>
            <a:r>
              <a:rPr lang="en-US" dirty="0"/>
              <a:t> provisions in agreements, contracts, and renewals thereof with all agents and business partners that are reasonably calculated to prevent violations of the anticorruption laws,” including “rights to conduct audits of the books and records of the agent or business partner to ensure compliance</a:t>
            </a:r>
            <a:r>
              <a:rPr lang="en-US" dirty="0" smtClean="0"/>
              <a:t>”</a:t>
            </a:r>
            <a:endParaRPr lang="en-US" dirty="0"/>
          </a:p>
        </p:txBody>
      </p:sp>
    </p:spTree>
    <p:extLst>
      <p:ext uri="{BB962C8B-B14F-4D97-AF65-F5344CB8AC3E}">
        <p14:creationId xmlns:p14="http://schemas.microsoft.com/office/powerpoint/2010/main" val="3252153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9"/>
            <a:ext cx="8229600" cy="1143000"/>
          </a:xfrm>
        </p:spPr>
        <p:txBody>
          <a:bodyPr>
            <a:normAutofit/>
          </a:bodyPr>
          <a:lstStyle/>
          <a:p>
            <a:r>
              <a:rPr lang="en-US" dirty="0" smtClean="0"/>
              <a:t>Empirical </a:t>
            </a:r>
            <a:r>
              <a:rPr lang="en-US" dirty="0"/>
              <a:t>Evidence </a:t>
            </a:r>
            <a:endParaRPr lang="en-US" dirty="0"/>
          </a:p>
        </p:txBody>
      </p:sp>
      <p:sp>
        <p:nvSpPr>
          <p:cNvPr id="3" name="Content Placeholder 2"/>
          <p:cNvSpPr>
            <a:spLocks noGrp="1"/>
          </p:cNvSpPr>
          <p:nvPr>
            <p:ph idx="1"/>
          </p:nvPr>
        </p:nvSpPr>
        <p:spPr>
          <a:xfrm>
            <a:off x="0" y="1136902"/>
            <a:ext cx="9144000" cy="5721098"/>
          </a:xfrm>
        </p:spPr>
        <p:txBody>
          <a:bodyPr>
            <a:normAutofit fontScale="85000" lnSpcReduction="20000"/>
          </a:bodyPr>
          <a:lstStyle/>
          <a:p>
            <a:r>
              <a:rPr lang="en-US" dirty="0" smtClean="0"/>
              <a:t>Timeframe: 1993</a:t>
            </a:r>
            <a:r>
              <a:rPr lang="en-US" dirty="0" smtClean="0"/>
              <a:t>-</a:t>
            </a:r>
            <a:r>
              <a:rPr lang="en-US" dirty="0" smtClean="0"/>
              <a:t>2013</a:t>
            </a:r>
          </a:p>
          <a:p>
            <a:r>
              <a:rPr lang="en-US" dirty="0" smtClean="0"/>
              <a:t>Database: 257 public NDPAs</a:t>
            </a:r>
          </a:p>
          <a:p>
            <a:pPr lvl="1"/>
            <a:r>
              <a:rPr lang="en-US" dirty="0" smtClean="0"/>
              <a:t>85.6</a:t>
            </a:r>
            <a:r>
              <a:rPr lang="en-US" dirty="0"/>
              <a:t>% </a:t>
            </a:r>
            <a:r>
              <a:rPr lang="en-US" dirty="0" smtClean="0"/>
              <a:t>contained </a:t>
            </a:r>
            <a:r>
              <a:rPr lang="en-US" dirty="0"/>
              <a:t>corporate governance </a:t>
            </a:r>
            <a:r>
              <a:rPr lang="en-US" dirty="0" smtClean="0"/>
              <a:t>changes </a:t>
            </a:r>
          </a:p>
          <a:p>
            <a:pPr lvl="1"/>
            <a:r>
              <a:rPr lang="en-US" dirty="0"/>
              <a:t>39.3% </a:t>
            </a:r>
            <a:r>
              <a:rPr lang="en-US" dirty="0" err="1" smtClean="0"/>
              <a:t>BoD</a:t>
            </a:r>
            <a:r>
              <a:rPr lang="en-US" dirty="0" smtClean="0"/>
              <a:t> changes</a:t>
            </a:r>
          </a:p>
          <a:p>
            <a:r>
              <a:rPr lang="en-US" dirty="0"/>
              <a:t>Coded </a:t>
            </a:r>
            <a:r>
              <a:rPr lang="en-US" dirty="0" smtClean="0"/>
              <a:t>215 </a:t>
            </a:r>
            <a:r>
              <a:rPr lang="en-US" dirty="0"/>
              <a:t>governance </a:t>
            </a:r>
            <a:r>
              <a:rPr lang="en-US" dirty="0" smtClean="0"/>
              <a:t>clusters and sub-clusters</a:t>
            </a:r>
          </a:p>
          <a:p>
            <a:r>
              <a:rPr lang="en-US" dirty="0"/>
              <a:t>8</a:t>
            </a:r>
            <a:r>
              <a:rPr lang="en-US" dirty="0" smtClean="0"/>
              <a:t> General Categories of Mandated Governance Changes: </a:t>
            </a:r>
            <a:endParaRPr lang="en-US" dirty="0"/>
          </a:p>
          <a:p>
            <a:pPr lvl="1"/>
            <a:r>
              <a:rPr lang="en-US" dirty="0" smtClean="0"/>
              <a:t>Preemptive Remedial Measures</a:t>
            </a:r>
          </a:p>
          <a:p>
            <a:pPr lvl="1"/>
            <a:r>
              <a:rPr lang="en-US" dirty="0" smtClean="0"/>
              <a:t>Business </a:t>
            </a:r>
            <a:r>
              <a:rPr lang="en-US" dirty="0"/>
              <a:t>Changes</a:t>
            </a:r>
          </a:p>
          <a:p>
            <a:pPr lvl="1"/>
            <a:r>
              <a:rPr lang="en-US" dirty="0"/>
              <a:t>Board Changes</a:t>
            </a:r>
          </a:p>
          <a:p>
            <a:pPr lvl="1"/>
            <a:r>
              <a:rPr lang="en-US" dirty="0"/>
              <a:t>Senior Management</a:t>
            </a:r>
          </a:p>
          <a:p>
            <a:pPr lvl="1"/>
            <a:r>
              <a:rPr lang="en-US" dirty="0" smtClean="0"/>
              <a:t>Monitoring</a:t>
            </a:r>
            <a:endParaRPr lang="en-US" dirty="0"/>
          </a:p>
          <a:p>
            <a:pPr lvl="1"/>
            <a:r>
              <a:rPr lang="en-US" dirty="0"/>
              <a:t>Cooperation</a:t>
            </a:r>
          </a:p>
          <a:p>
            <a:pPr lvl="1"/>
            <a:r>
              <a:rPr lang="en-US" dirty="0" smtClean="0"/>
              <a:t>Compliance </a:t>
            </a:r>
            <a:r>
              <a:rPr lang="en-US" dirty="0"/>
              <a:t>Program</a:t>
            </a:r>
          </a:p>
          <a:p>
            <a:pPr lvl="1"/>
            <a:r>
              <a:rPr lang="en-US" dirty="0" smtClean="0"/>
              <a:t>Waiver </a:t>
            </a:r>
            <a:r>
              <a:rPr lang="en-US" dirty="0"/>
              <a:t>of Rights</a:t>
            </a:r>
          </a:p>
          <a:p>
            <a:endParaRPr lang="en-US" dirty="0" smtClean="0"/>
          </a:p>
        </p:txBody>
      </p:sp>
    </p:spTree>
    <p:extLst>
      <p:ext uri="{BB962C8B-B14F-4D97-AF65-F5344CB8AC3E}">
        <p14:creationId xmlns:p14="http://schemas.microsoft.com/office/powerpoint/2010/main" val="734332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253" y="0"/>
            <a:ext cx="8229600" cy="1143000"/>
          </a:xfrm>
        </p:spPr>
        <p:txBody>
          <a:bodyPr>
            <a:normAutofit fontScale="90000"/>
          </a:bodyPr>
          <a:lstStyle/>
          <a:p>
            <a:pPr>
              <a:spcBef>
                <a:spcPts val="0"/>
              </a:spcBef>
            </a:pPr>
            <a:r>
              <a:rPr lang="en-US" b="1" i="1" dirty="0"/>
              <a:t>Changing Corporate Practice</a:t>
            </a:r>
            <a:br>
              <a:rPr lang="en-US" b="1" i="1" dirty="0"/>
            </a:br>
            <a:r>
              <a:rPr lang="en-US" b="1" i="1" dirty="0" smtClean="0"/>
              <a:t>Empirical Evidence 1993-2013</a:t>
            </a:r>
            <a:endParaRPr lang="en-US" dirty="0"/>
          </a:p>
        </p:txBody>
      </p:sp>
      <p:graphicFrame>
        <p:nvGraphicFramePr>
          <p:cNvPr id="4" name="Chart 3"/>
          <p:cNvGraphicFramePr/>
          <p:nvPr>
            <p:extLst>
              <p:ext uri="{D42A27DB-BD31-4B8C-83A1-F6EECF244321}">
                <p14:modId xmlns:p14="http://schemas.microsoft.com/office/powerpoint/2010/main" val="3800678281"/>
              </p:ext>
            </p:extLst>
          </p:nvPr>
        </p:nvGraphicFramePr>
        <p:xfrm>
          <a:off x="160421" y="1270000"/>
          <a:ext cx="8983579" cy="5587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3098626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601306635"/>
              </p:ext>
            </p:extLst>
          </p:nvPr>
        </p:nvGraphicFramePr>
        <p:xfrm>
          <a:off x="294105" y="133684"/>
          <a:ext cx="8729579" cy="64569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3542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046"/>
            <a:ext cx="8229600" cy="1143000"/>
          </a:xfrm>
        </p:spPr>
        <p:txBody>
          <a:bodyPr/>
          <a:lstStyle/>
          <a:p>
            <a:r>
              <a:rPr lang="en-US" dirty="0"/>
              <a:t>Accepts </a:t>
            </a:r>
            <a:r>
              <a:rPr lang="en-US" dirty="0" smtClean="0"/>
              <a:t>Responsibility</a:t>
            </a:r>
            <a:endParaRPr lang="en-US" dirty="0"/>
          </a:p>
        </p:txBody>
      </p:sp>
      <p:sp>
        <p:nvSpPr>
          <p:cNvPr id="3" name="Content Placeholder 2"/>
          <p:cNvSpPr>
            <a:spLocks noGrp="1"/>
          </p:cNvSpPr>
          <p:nvPr>
            <p:ph idx="1"/>
          </p:nvPr>
        </p:nvSpPr>
        <p:spPr>
          <a:xfrm>
            <a:off x="457200" y="1029954"/>
            <a:ext cx="8229600" cy="5828046"/>
          </a:xfrm>
        </p:spPr>
        <p:txBody>
          <a:bodyPr>
            <a:normAutofit fontScale="85000" lnSpcReduction="20000"/>
          </a:bodyPr>
          <a:lstStyle/>
          <a:p>
            <a:r>
              <a:rPr lang="en-US" dirty="0"/>
              <a:t>“Accepts Responsibility” was coded for all agreements that had a provision in the N/DPA that made reference to the entity accepting responsibility for past wrongful </a:t>
            </a:r>
            <a:r>
              <a:rPr lang="en-US" dirty="0" smtClean="0"/>
              <a:t>acts</a:t>
            </a:r>
          </a:p>
          <a:p>
            <a:r>
              <a:rPr lang="en-US" dirty="0"/>
              <a:t>Corporation accepts the results of the investigation and corresponding factual statements of the </a:t>
            </a:r>
            <a:r>
              <a:rPr lang="en-US" dirty="0" smtClean="0"/>
              <a:t>DOJ </a:t>
            </a:r>
            <a:endParaRPr lang="en-US" dirty="0"/>
          </a:p>
          <a:p>
            <a:r>
              <a:rPr lang="en-US" dirty="0"/>
              <a:t>Typical examples include:  </a:t>
            </a:r>
          </a:p>
          <a:p>
            <a:pPr lvl="1"/>
            <a:r>
              <a:rPr lang="en-US" dirty="0" smtClean="0"/>
              <a:t>Acceptance </a:t>
            </a:r>
            <a:r>
              <a:rPr lang="en-US" dirty="0"/>
              <a:t>of Responsibility: A-B </a:t>
            </a:r>
            <a:r>
              <a:rPr lang="en-US" dirty="0" err="1"/>
              <a:t>Vol-ve</a:t>
            </a:r>
            <a:r>
              <a:rPr lang="en-US" dirty="0"/>
              <a:t> admits, accepts, and </a:t>
            </a:r>
            <a:r>
              <a:rPr lang="en-US" dirty="0" smtClean="0"/>
              <a:t>acknowledges that </a:t>
            </a:r>
            <a:r>
              <a:rPr lang="en-US" dirty="0"/>
              <a:t>it is responsible for the acts of its officers, employees, agents and its wholly-owned subsidiaries, Renault Trucks and VCE, as set forth in the Statement of Facts attached to the Agreement as Appendix A.</a:t>
            </a:r>
          </a:p>
          <a:p>
            <a:pPr lvl="1"/>
            <a:r>
              <a:rPr lang="en-US" dirty="0" smtClean="0"/>
              <a:t>Acceptance </a:t>
            </a:r>
            <a:r>
              <a:rPr lang="en-US" dirty="0"/>
              <a:t>of Responsibility: ABN accepts and acknowledges responsibility for its conduct and that of its employees as set forth in the Factual Statement attached hereto as Exhibit A and incorporated herein by </a:t>
            </a:r>
            <a:r>
              <a:rPr lang="en-US" dirty="0" smtClean="0"/>
              <a:t>reference</a:t>
            </a:r>
          </a:p>
          <a:p>
            <a:endParaRPr lang="en-US" dirty="0"/>
          </a:p>
          <a:p>
            <a:endParaRPr lang="en-US" dirty="0"/>
          </a:p>
        </p:txBody>
      </p:sp>
    </p:spTree>
    <p:extLst>
      <p:ext uri="{BB962C8B-B14F-4D97-AF65-F5344CB8AC3E}">
        <p14:creationId xmlns:p14="http://schemas.microsoft.com/office/powerpoint/2010/main" val="3192579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lstStyle/>
          <a:p>
            <a:r>
              <a:rPr lang="en-US" dirty="0" smtClean="0"/>
              <a:t>Preemptive Remedial </a:t>
            </a:r>
            <a:r>
              <a:rPr lang="en-US" dirty="0"/>
              <a:t>Measures </a:t>
            </a:r>
            <a:r>
              <a:rPr lang="en-US" dirty="0" smtClean="0"/>
              <a:t> </a:t>
            </a:r>
            <a:endParaRPr lang="en-US" dirty="0"/>
          </a:p>
        </p:txBody>
      </p:sp>
      <p:sp>
        <p:nvSpPr>
          <p:cNvPr id="3" name="Content Placeholder 2"/>
          <p:cNvSpPr>
            <a:spLocks noGrp="1"/>
          </p:cNvSpPr>
          <p:nvPr>
            <p:ph idx="1"/>
          </p:nvPr>
        </p:nvSpPr>
        <p:spPr>
          <a:xfrm>
            <a:off x="213895" y="641684"/>
            <a:ext cx="8930105" cy="6216316"/>
          </a:xfrm>
        </p:spPr>
        <p:txBody>
          <a:bodyPr>
            <a:normAutofit fontScale="55000" lnSpcReduction="20000"/>
          </a:bodyPr>
          <a:lstStyle/>
          <a:p>
            <a:r>
              <a:rPr lang="en-US" dirty="0" smtClean="0"/>
              <a:t>The </a:t>
            </a:r>
            <a:r>
              <a:rPr lang="en-US" dirty="0"/>
              <a:t>coded category of preemptive remedial measures describes a variety of measures corporations institute to avoid corporate criminal indictment and / or the execution of an N/DPA. </a:t>
            </a:r>
          </a:p>
          <a:p>
            <a:r>
              <a:rPr lang="en-US" dirty="0" smtClean="0"/>
              <a:t>Coded when </a:t>
            </a:r>
            <a:r>
              <a:rPr lang="en-US" dirty="0"/>
              <a:t>the agreement mentioned remedial measures as measure taken before the agreement.</a:t>
            </a:r>
          </a:p>
          <a:p>
            <a:pPr lvl="0"/>
            <a:r>
              <a:rPr lang="en-US" dirty="0"/>
              <a:t>Compliance: Coded when the compliance was instituted before the agreement.</a:t>
            </a:r>
          </a:p>
          <a:p>
            <a:pPr lvl="1"/>
            <a:r>
              <a:rPr lang="en-US" dirty="0" smtClean="0"/>
              <a:t>Code </a:t>
            </a:r>
            <a:r>
              <a:rPr lang="en-US" dirty="0"/>
              <a:t>of Conduct that sets forth expectations for ethical conduct by company employees in their business activities, (2) instituted product development processes intended to strengthen compliance controls; (3) developed and implemented, in December 2008, a Compliance Plan which created an independent review process for the approval of consultancies;</a:t>
            </a:r>
            <a:endParaRPr lang="en-US" sz="4000" dirty="0"/>
          </a:p>
          <a:p>
            <a:pPr lvl="1"/>
            <a:r>
              <a:rPr lang="en-US" dirty="0"/>
              <a:t>Pride International undertook, of its own accord, remedial measures, including the enhancement of its FCP A compliance program, and agreed to maintain and enhance, as appropriate, its FCP A compliance program as contemplated by this Agreement.</a:t>
            </a:r>
            <a:endParaRPr lang="en-US" sz="4000" dirty="0"/>
          </a:p>
          <a:p>
            <a:pPr lvl="0"/>
            <a:r>
              <a:rPr lang="en-US" dirty="0"/>
              <a:t>Cooperating: Coded when the cooperation was acknowledged before the agreement.</a:t>
            </a:r>
          </a:p>
          <a:p>
            <a:pPr lvl="1"/>
            <a:r>
              <a:rPr lang="en-US" dirty="0" smtClean="0"/>
              <a:t>Lazard </a:t>
            </a:r>
            <a:r>
              <a:rPr lang="en-US" dirty="0"/>
              <a:t>prepared and provided the United States Attorney and Massachusetts Attorney General with extensive computer and financial analyses of business records and financial data pertinent to the Investigation.</a:t>
            </a:r>
            <a:endParaRPr lang="en-US" sz="4000" dirty="0"/>
          </a:p>
          <a:p>
            <a:pPr lvl="1"/>
            <a:r>
              <a:rPr lang="en-US" dirty="0" err="1"/>
              <a:t>NeuroMetrix</a:t>
            </a:r>
            <a:r>
              <a:rPr lang="en-US" dirty="0"/>
              <a:t> cooperated with the USAO in its investigation, which cooperation included making employees available for interviews and testimony without subpoena; responding promptly to requests for documents by producing hundreds of thousands of pages of documents to the USAO, without subpoena and often within a week to ten days of the request; and conducting and providing certain analyses on company computer databases for data requested by the government;</a:t>
            </a:r>
            <a:endParaRPr lang="en-US" sz="4000" dirty="0"/>
          </a:p>
          <a:p>
            <a:pPr lvl="0"/>
            <a:r>
              <a:rPr lang="en-US" dirty="0"/>
              <a:t>Disclosure: Coded when the information was provided to the Government.</a:t>
            </a:r>
          </a:p>
          <a:p>
            <a:pPr lvl="1"/>
            <a:r>
              <a:rPr lang="en-US" dirty="0"/>
              <a:t>E&amp;Y has provided to this Office a formal review and assessment of its ethics and compliance program.</a:t>
            </a:r>
            <a:endParaRPr lang="en-US" sz="4000" dirty="0"/>
          </a:p>
          <a:p>
            <a:pPr lvl="1"/>
            <a:r>
              <a:rPr lang="en-US" dirty="0"/>
              <a:t>(b) Fiat promptly and thoroughly reported all of its findings to the Department</a:t>
            </a:r>
            <a:endParaRPr lang="en-US" sz="4000" dirty="0"/>
          </a:p>
          <a:p>
            <a:endParaRPr lang="en-US" dirty="0"/>
          </a:p>
        </p:txBody>
      </p:sp>
    </p:spTree>
    <p:extLst>
      <p:ext uri="{BB962C8B-B14F-4D97-AF65-F5344CB8AC3E}">
        <p14:creationId xmlns:p14="http://schemas.microsoft.com/office/powerpoint/2010/main" val="164213100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normAutofit fontScale="90000"/>
          </a:bodyPr>
          <a:lstStyle/>
          <a:p>
            <a:r>
              <a:rPr lang="en-US" dirty="0" smtClean="0"/>
              <a:t>Preemptive Remedial Measures </a:t>
            </a:r>
            <a:r>
              <a:rPr lang="en-US" dirty="0"/>
              <a:t>(cont.)</a:t>
            </a:r>
          </a:p>
        </p:txBody>
      </p:sp>
      <p:sp>
        <p:nvSpPr>
          <p:cNvPr id="3" name="Content Placeholder 2"/>
          <p:cNvSpPr>
            <a:spLocks noGrp="1"/>
          </p:cNvSpPr>
          <p:nvPr>
            <p:ph idx="1"/>
          </p:nvPr>
        </p:nvSpPr>
        <p:spPr>
          <a:xfrm>
            <a:off x="0" y="561475"/>
            <a:ext cx="9144000" cy="6296525"/>
          </a:xfrm>
        </p:spPr>
        <p:txBody>
          <a:bodyPr>
            <a:noAutofit/>
          </a:bodyPr>
          <a:lstStyle/>
          <a:p>
            <a:pPr lvl="0"/>
            <a:r>
              <a:rPr lang="en-US" sz="1600" dirty="0" smtClean="0"/>
              <a:t>Firing </a:t>
            </a:r>
            <a:r>
              <a:rPr lang="en-US" sz="1600" dirty="0"/>
              <a:t>Employees: Coded when there was a firing or letting go of personnel.</a:t>
            </a:r>
          </a:p>
          <a:p>
            <a:pPr lvl="1"/>
            <a:r>
              <a:rPr lang="en-US" sz="1600" dirty="0"/>
              <a:t>DS&amp;S has engaged in extensive remediation, including terminating the officers and employees responsible for the corrupt payments;</a:t>
            </a:r>
          </a:p>
          <a:p>
            <a:pPr lvl="1"/>
            <a:r>
              <a:rPr lang="en-US" sz="1600" dirty="0"/>
              <a:t>(a) terminating or obtaining the resignation of </a:t>
            </a:r>
            <a:r>
              <a:rPr lang="en-US" sz="1600" dirty="0" err="1"/>
              <a:t>FalconStor</a:t>
            </a:r>
            <a:r>
              <a:rPr lang="en-US" sz="1600" dirty="0"/>
              <a:t> officers and employees who were responsible and criminally culpable for the conspiracy to travel in aid of commercial bribery and to violate the securities laws, as set forth in the Complaint;</a:t>
            </a:r>
          </a:p>
          <a:p>
            <a:pPr lvl="0"/>
            <a:r>
              <a:rPr lang="en-US" sz="1600" dirty="0"/>
              <a:t>Internal review: Coded when there was an internal investigation</a:t>
            </a:r>
          </a:p>
          <a:p>
            <a:pPr lvl="1"/>
            <a:r>
              <a:rPr lang="en-US" sz="1600" dirty="0"/>
              <a:t>c. In consideration of the action of Flowserve in voluntarily conducting an investigation by outside legal counsel regarding the matters described in the attached Statement of Facts</a:t>
            </a:r>
          </a:p>
          <a:p>
            <a:pPr lvl="1"/>
            <a:r>
              <a:rPr lang="en-US" sz="1600" dirty="0"/>
              <a:t>As a further Remedial Action, and pursuant to the SEC Settlement, HealthSouth retained a qualified consultant ("Governance Consultant") to perform a review of the adequacy and effectiveness of HealthSouth's corporate governance systems, policies, plans, and practices. </a:t>
            </a:r>
          </a:p>
          <a:p>
            <a:pPr lvl="0"/>
            <a:r>
              <a:rPr lang="en-US" sz="1600" dirty="0"/>
              <a:t>Monitoring: Coded when the company already increased its monitoring.</a:t>
            </a:r>
          </a:p>
          <a:p>
            <a:pPr lvl="1"/>
            <a:r>
              <a:rPr lang="en-US" sz="1600" dirty="0"/>
              <a:t>(a) In May 2009, CVS/pharmacy increased its monitoring of PSE sales by reducing the threshold amount of PSE products that can be ordered by the CVS/pharmacy stores,</a:t>
            </a:r>
          </a:p>
          <a:p>
            <a:pPr lvl="1"/>
            <a:r>
              <a:rPr lang="en-US" sz="1600" dirty="0"/>
              <a:t>E&amp; Y also has improved internal mechanisms designed to ensure that any concerns about business practices can be raised to appropriate levels.</a:t>
            </a:r>
          </a:p>
          <a:p>
            <a:pPr lvl="1"/>
            <a:r>
              <a:rPr lang="en-US" sz="1600" dirty="0"/>
              <a:t>MoneyGram has implemented a risk-based Agent audit program that takes into account an Agent's location and number of Consumer Fraud Reports.</a:t>
            </a:r>
          </a:p>
          <a:p>
            <a:pPr lvl="0"/>
            <a:r>
              <a:rPr lang="en-US" sz="1600" dirty="0"/>
              <a:t>New Management: Coded when new management was instituted before the N/DPA.</a:t>
            </a:r>
          </a:p>
          <a:p>
            <a:pPr lvl="1"/>
            <a:r>
              <a:rPr lang="en-US" sz="1600" dirty="0"/>
              <a:t>ACADEMI LLC replaced all of its executive leadership, including its CEO, coo, and General Counsel</a:t>
            </a:r>
          </a:p>
          <a:p>
            <a:pPr lvl="1"/>
            <a:r>
              <a:rPr lang="en-US" sz="1600" dirty="0"/>
              <a:t>(c) appointing new management, including, but not limited to, an Interim Chief Executive Officer, a new Chief Operating and Chief Financial Officer, a new Head of Worldwide Sales, and a new </a:t>
            </a:r>
            <a:r>
              <a:rPr lang="en-US" sz="1600" dirty="0" smtClean="0"/>
              <a:t>GC.</a:t>
            </a:r>
            <a:endParaRPr lang="en-US" sz="1600" dirty="0"/>
          </a:p>
        </p:txBody>
      </p:sp>
    </p:spTree>
    <p:extLst>
      <p:ext uri="{BB962C8B-B14F-4D97-AF65-F5344CB8AC3E}">
        <p14:creationId xmlns:p14="http://schemas.microsoft.com/office/powerpoint/2010/main" val="9667313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normAutofit fontScale="90000"/>
          </a:bodyPr>
          <a:lstStyle/>
          <a:p>
            <a:r>
              <a:rPr lang="en-US" dirty="0" smtClean="0"/>
              <a:t>Preemptive</a:t>
            </a:r>
            <a:r>
              <a:rPr lang="en-US" b="1" dirty="0" smtClean="0"/>
              <a:t> </a:t>
            </a:r>
            <a:r>
              <a:rPr lang="en-US" dirty="0" smtClean="0"/>
              <a:t>Remedial Measures (cont.)</a:t>
            </a:r>
            <a:endParaRPr lang="en-US" dirty="0"/>
          </a:p>
        </p:txBody>
      </p:sp>
      <p:sp>
        <p:nvSpPr>
          <p:cNvPr id="3" name="Content Placeholder 2"/>
          <p:cNvSpPr>
            <a:spLocks noGrp="1"/>
          </p:cNvSpPr>
          <p:nvPr>
            <p:ph idx="1"/>
          </p:nvPr>
        </p:nvSpPr>
        <p:spPr>
          <a:xfrm>
            <a:off x="106947" y="588211"/>
            <a:ext cx="8943474" cy="6176209"/>
          </a:xfrm>
        </p:spPr>
        <p:txBody>
          <a:bodyPr>
            <a:normAutofit fontScale="55000" lnSpcReduction="20000"/>
          </a:bodyPr>
          <a:lstStyle/>
          <a:p>
            <a:pPr lvl="0"/>
            <a:r>
              <a:rPr lang="en-US" dirty="0" smtClean="0"/>
              <a:t>Personnel </a:t>
            </a:r>
            <a:r>
              <a:rPr lang="en-US" dirty="0"/>
              <a:t>creation: Coded when a new position was created – before the N/DPA</a:t>
            </a:r>
          </a:p>
          <a:p>
            <a:pPr lvl="1"/>
            <a:r>
              <a:rPr lang="en-US" dirty="0"/>
              <a:t>AIPC added a General Counsel, a Chief Compliance Officer, and a Director of Internal Audit.</a:t>
            </a:r>
            <a:endParaRPr lang="en-US" sz="4000" dirty="0"/>
          </a:p>
          <a:p>
            <a:pPr lvl="1"/>
            <a:r>
              <a:rPr lang="en-US" dirty="0"/>
              <a:t>General Re Corporation has significantly enhanced the review and reporting roles of its Internal Audit Group by implementing the following reforms: (1) appointing a Global Head of </a:t>
            </a:r>
            <a:r>
              <a:rPr lang="en-US" dirty="0" err="1"/>
              <a:t>lnternal</a:t>
            </a:r>
            <a:r>
              <a:rPr lang="en-US" dirty="0"/>
              <a:t> Audit </a:t>
            </a:r>
            <a:endParaRPr lang="en-US" sz="4000" dirty="0"/>
          </a:p>
          <a:p>
            <a:pPr lvl="1"/>
            <a:r>
              <a:rPr lang="en-US" dirty="0"/>
              <a:t>(</a:t>
            </a:r>
            <a:r>
              <a:rPr lang="en-US" dirty="0" err="1"/>
              <a:t>i</a:t>
            </a:r>
            <a:r>
              <a:rPr lang="en-US" dirty="0"/>
              <a:t>) creating the position of Ethics and Compliance Officer, 	</a:t>
            </a:r>
            <a:endParaRPr lang="en-US" sz="4000" dirty="0"/>
          </a:p>
          <a:p>
            <a:pPr lvl="0"/>
            <a:r>
              <a:rPr lang="en-US" dirty="0"/>
              <a:t>Reporting: Coded when the company reported information to government officials before the N/DPA. </a:t>
            </a:r>
            <a:endParaRPr lang="en-US" dirty="0" smtClean="0"/>
          </a:p>
          <a:p>
            <a:pPr lvl="1"/>
            <a:r>
              <a:rPr lang="en-US" dirty="0" smtClean="0"/>
              <a:t>DS</a:t>
            </a:r>
            <a:r>
              <a:rPr lang="en-US" dirty="0"/>
              <a:t>&amp;S initiated an internal investigation and provided real-time reports and updates of its investigation into the conduct described in the Information and Statement of Facts;</a:t>
            </a:r>
            <a:endParaRPr lang="en-US" sz="3600" dirty="0"/>
          </a:p>
          <a:p>
            <a:pPr lvl="1"/>
            <a:r>
              <a:rPr lang="en-US" dirty="0"/>
              <a:t>J&amp;J reported all of its findings to the Department</a:t>
            </a:r>
            <a:endParaRPr lang="en-US" sz="4000" dirty="0"/>
          </a:p>
          <a:p>
            <a:pPr lvl="1"/>
            <a:r>
              <a:rPr lang="en-US" dirty="0"/>
              <a:t>Smith &amp; Nephew reported its findings to the Department and the SEC;</a:t>
            </a:r>
            <a:endParaRPr lang="en-US" sz="4000" dirty="0"/>
          </a:p>
          <a:p>
            <a:pPr lvl="0"/>
            <a:r>
              <a:rPr lang="en-US" dirty="0"/>
              <a:t>Training: </a:t>
            </a:r>
          </a:p>
          <a:p>
            <a:pPr lvl="1"/>
            <a:r>
              <a:rPr lang="en-US" dirty="0"/>
              <a:t>In response to the events described above, CVS/pharmacy has implemented a program of enhanced training and compliance regarding PSE sales.</a:t>
            </a:r>
            <a:endParaRPr lang="en-US" sz="4000" dirty="0"/>
          </a:p>
          <a:p>
            <a:pPr lvl="1"/>
            <a:r>
              <a:rPr lang="en-US" dirty="0"/>
              <a:t>The Company has also represented that it has developed additional policies and standard operating procedures regarding employee and distributor compliance training programs.</a:t>
            </a:r>
            <a:endParaRPr lang="en-US" sz="4000" dirty="0"/>
          </a:p>
          <a:p>
            <a:pPr lvl="1"/>
            <a:r>
              <a:rPr lang="en-US" dirty="0"/>
              <a:t>As a further Remedial Action, and as provided in the SEC Settlement, HealthSouth is providing reasonable training and education to certain of its officers and employees to minimize the possibility of future violations of federal laws.</a:t>
            </a:r>
            <a:endParaRPr lang="en-US" sz="4000" dirty="0"/>
          </a:p>
          <a:p>
            <a:pPr lvl="0"/>
            <a:r>
              <a:rPr lang="en-US" dirty="0"/>
              <a:t>New Board</a:t>
            </a:r>
          </a:p>
          <a:p>
            <a:pPr lvl="1"/>
            <a:r>
              <a:rPr lang="en-US" dirty="0"/>
              <a:t>(a) amending its bylaws to require that, within 30 days of the election of a new board of directors, a special transitional meeting be held to discuss significant issues affecting PARKWAY VILLAGE and to ensure a smooth transition between boards of directors</a:t>
            </a:r>
            <a:endParaRPr lang="en-US" sz="4000" dirty="0"/>
          </a:p>
          <a:p>
            <a:endParaRPr lang="en-US" dirty="0"/>
          </a:p>
          <a:p>
            <a:endParaRPr lang="en-US" dirty="0"/>
          </a:p>
        </p:txBody>
      </p:sp>
    </p:spTree>
    <p:extLst>
      <p:ext uri="{BB962C8B-B14F-4D97-AF65-F5344CB8AC3E}">
        <p14:creationId xmlns:p14="http://schemas.microsoft.com/office/powerpoint/2010/main" val="373752937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2800624839"/>
              </p:ext>
            </p:extLst>
          </p:nvPr>
        </p:nvGraphicFramePr>
        <p:xfrm>
          <a:off x="147053" y="200526"/>
          <a:ext cx="8996947" cy="66574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808479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81000" y="-152400"/>
            <a:ext cx="8229600" cy="609600"/>
          </a:xfrm>
        </p:spPr>
        <p:txBody>
          <a:bodyPr>
            <a:normAutofit fontScale="90000"/>
          </a:bodyPr>
          <a:lstStyle/>
          <a:p>
            <a:r>
              <a:rPr lang="en-US" b="1" dirty="0" smtClean="0"/>
              <a:t>Outline</a:t>
            </a:r>
          </a:p>
        </p:txBody>
      </p:sp>
      <p:sp>
        <p:nvSpPr>
          <p:cNvPr id="15363" name="Content Placeholder 2"/>
          <p:cNvSpPr>
            <a:spLocks noGrp="1"/>
          </p:cNvSpPr>
          <p:nvPr>
            <p:ph idx="1"/>
          </p:nvPr>
        </p:nvSpPr>
        <p:spPr>
          <a:xfrm>
            <a:off x="228600" y="533400"/>
            <a:ext cx="8686800" cy="6324600"/>
          </a:xfrm>
        </p:spPr>
        <p:txBody>
          <a:bodyPr>
            <a:noAutofit/>
          </a:bodyPr>
          <a:lstStyle/>
          <a:p>
            <a:pPr>
              <a:spcBef>
                <a:spcPts val="0"/>
              </a:spcBef>
              <a:buSzPct val="75000"/>
            </a:pPr>
            <a:r>
              <a:rPr lang="en-US" sz="4400" b="1" i="1" dirty="0" smtClean="0"/>
              <a:t>NDPA Background </a:t>
            </a:r>
          </a:p>
          <a:p>
            <a:pPr>
              <a:spcBef>
                <a:spcPts val="0"/>
              </a:spcBef>
              <a:buSzPct val="75000"/>
            </a:pPr>
            <a:r>
              <a:rPr lang="en-US" sz="4400" b="1" i="1" dirty="0" smtClean="0"/>
              <a:t>Effect on </a:t>
            </a:r>
            <a:r>
              <a:rPr lang="en-US" sz="4400" b="1" i="1" dirty="0" smtClean="0"/>
              <a:t>Corporate Practice</a:t>
            </a:r>
          </a:p>
          <a:p>
            <a:pPr lvl="1">
              <a:spcBef>
                <a:spcPts val="0"/>
              </a:spcBef>
              <a:buSzPct val="75000"/>
            </a:pPr>
            <a:r>
              <a:rPr lang="en-US" sz="4400" b="1" i="1" dirty="0" smtClean="0"/>
              <a:t>Case Studies </a:t>
            </a:r>
          </a:p>
          <a:p>
            <a:pPr lvl="1">
              <a:spcBef>
                <a:spcPts val="0"/>
              </a:spcBef>
              <a:buSzPct val="75000"/>
            </a:pPr>
            <a:r>
              <a:rPr lang="en-US" sz="4400" b="1" i="1" dirty="0" smtClean="0"/>
              <a:t>Empirical Evidence 1993-</a:t>
            </a:r>
            <a:r>
              <a:rPr lang="en-US" sz="4400" b="1" i="1" dirty="0" smtClean="0"/>
              <a:t>2013</a:t>
            </a:r>
          </a:p>
          <a:p>
            <a:pPr>
              <a:spcBef>
                <a:spcPts val="0"/>
              </a:spcBef>
              <a:buSzPct val="75000"/>
            </a:pPr>
            <a:r>
              <a:rPr lang="en-US" sz="4400" b="1" i="1" dirty="0" smtClean="0"/>
              <a:t>Effect on </a:t>
            </a:r>
            <a:r>
              <a:rPr lang="en-US" sz="4400" b="1" i="1" dirty="0" smtClean="0"/>
              <a:t>the Financial Industry </a:t>
            </a:r>
          </a:p>
          <a:p>
            <a:pPr>
              <a:spcBef>
                <a:spcPts val="0"/>
              </a:spcBef>
              <a:buSzPct val="75000"/>
            </a:pPr>
            <a:r>
              <a:rPr lang="en-US" sz="4400" b="1" i="1" dirty="0" smtClean="0"/>
              <a:t>Effect </a:t>
            </a:r>
            <a:r>
              <a:rPr lang="en-US" sz="4400" b="1" i="1" dirty="0" smtClean="0"/>
              <a:t>on Competition </a:t>
            </a:r>
            <a:r>
              <a:rPr lang="en-US" sz="4400" b="1" i="1" dirty="0"/>
              <a:t>and Collaboration in International Financial </a:t>
            </a:r>
            <a:r>
              <a:rPr lang="en-US" sz="4400" b="1" i="1" dirty="0" smtClean="0"/>
              <a:t>Markets</a:t>
            </a:r>
            <a:endParaRPr lang="en-US" sz="4400" b="1" i="1" dirty="0" smtClean="0"/>
          </a:p>
        </p:txBody>
      </p:sp>
      <p:cxnSp>
        <p:nvCxnSpPr>
          <p:cNvPr id="5" name="Straight Connector 4"/>
          <p:cNvCxnSpPr/>
          <p:nvPr/>
        </p:nvCxnSpPr>
        <p:spPr>
          <a:xfrm>
            <a:off x="457200" y="457200"/>
            <a:ext cx="8229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356803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3627053089"/>
              </p:ext>
            </p:extLst>
          </p:nvPr>
        </p:nvGraphicFramePr>
        <p:xfrm>
          <a:off x="147053" y="120315"/>
          <a:ext cx="8889999" cy="66307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98496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3978163629"/>
              </p:ext>
            </p:extLst>
          </p:nvPr>
        </p:nvGraphicFramePr>
        <p:xfrm>
          <a:off x="106947" y="106947"/>
          <a:ext cx="8943474" cy="66441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35914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3471109741"/>
              </p:ext>
            </p:extLst>
          </p:nvPr>
        </p:nvGraphicFramePr>
        <p:xfrm>
          <a:off x="267368" y="653336"/>
          <a:ext cx="8769685" cy="601750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272632" y="68559"/>
            <a:ext cx="4754827" cy="584776"/>
          </a:xfrm>
          <a:prstGeom prst="rect">
            <a:avLst/>
          </a:prstGeom>
          <a:noFill/>
        </p:spPr>
        <p:txBody>
          <a:bodyPr wrap="none" rtlCol="0">
            <a:spAutoFit/>
          </a:bodyPr>
          <a:lstStyle/>
          <a:p>
            <a:r>
              <a:rPr lang="en-US" sz="3200" dirty="0" smtClean="0"/>
              <a:t>NDPA Governance Changes</a:t>
            </a:r>
            <a:endParaRPr lang="en-US" sz="3200" dirty="0"/>
          </a:p>
        </p:txBody>
      </p:sp>
    </p:spTree>
    <p:extLst>
      <p:ext uri="{BB962C8B-B14F-4D97-AF65-F5344CB8AC3E}">
        <p14:creationId xmlns:p14="http://schemas.microsoft.com/office/powerpoint/2010/main" val="2695035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9889"/>
            <a:ext cx="8229600" cy="1143000"/>
          </a:xfrm>
        </p:spPr>
        <p:txBody>
          <a:bodyPr>
            <a:normAutofit/>
          </a:bodyPr>
          <a:lstStyle/>
          <a:p>
            <a:r>
              <a:rPr lang="en-US" dirty="0" smtClean="0"/>
              <a:t>Business Changes </a:t>
            </a:r>
            <a:endParaRPr lang="en-US" dirty="0"/>
          </a:p>
        </p:txBody>
      </p:sp>
      <p:sp>
        <p:nvSpPr>
          <p:cNvPr id="3" name="Content Placeholder 2"/>
          <p:cNvSpPr>
            <a:spLocks noGrp="1"/>
          </p:cNvSpPr>
          <p:nvPr>
            <p:ph idx="1"/>
          </p:nvPr>
        </p:nvSpPr>
        <p:spPr>
          <a:xfrm>
            <a:off x="0" y="788738"/>
            <a:ext cx="9144000" cy="6069262"/>
          </a:xfrm>
        </p:spPr>
        <p:txBody>
          <a:bodyPr>
            <a:normAutofit fontScale="77500" lnSpcReduction="20000"/>
          </a:bodyPr>
          <a:lstStyle/>
          <a:p>
            <a:pPr lvl="0"/>
            <a:r>
              <a:rPr lang="en-US" dirty="0"/>
              <a:t>“KPMG will cease its private client tax practice by February 28, 2006, and will take on no new clients or engagements in its private client tax practice after the signing of this Agreement”</a:t>
            </a:r>
          </a:p>
          <a:p>
            <a:pPr lvl="0"/>
            <a:r>
              <a:rPr lang="en-US" dirty="0"/>
              <a:t>“establish a centralized, analytics-based approach to credit, and develop a more accurate account-aging strategy.”</a:t>
            </a:r>
          </a:p>
          <a:p>
            <a:r>
              <a:rPr lang="en-US" dirty="0" smtClean="0"/>
              <a:t>“</a:t>
            </a:r>
            <a:r>
              <a:rPr lang="en-US" dirty="0"/>
              <a:t>ACS agrees to refrain from doing any new projects with the Alabama Department of Post-Secondary Education, and any of its subordinate institutions, including serving as a sub-contractor on or receiving income or business indirectly from any new project for that department or its subordinate institutions, for a period of two (2) years from the date of this agreement.”</a:t>
            </a:r>
          </a:p>
          <a:p>
            <a:pPr lvl="0"/>
            <a:r>
              <a:rPr lang="en-US" dirty="0"/>
              <a:t>“Alpha will construct and launch a new state-of-the-art safety training facility in the Julian, West Virginia area. This facility will include a mine lab of approximately 96,000 square feet in which simulated mine situations and conditions will be presented to certified supervisors and examiners to solve and correct”</a:t>
            </a:r>
          </a:p>
          <a:p>
            <a:endParaRPr lang="en-US" dirty="0"/>
          </a:p>
        </p:txBody>
      </p:sp>
    </p:spTree>
    <p:extLst>
      <p:ext uri="{BB962C8B-B14F-4D97-AF65-F5344CB8AC3E}">
        <p14:creationId xmlns:p14="http://schemas.microsoft.com/office/powerpoint/2010/main" val="3238926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lstStyle/>
          <a:p>
            <a:r>
              <a:rPr lang="en-US" dirty="0" smtClean="0"/>
              <a:t>Business Changes</a:t>
            </a:r>
            <a:endParaRPr lang="en-US" dirty="0"/>
          </a:p>
        </p:txBody>
      </p:sp>
      <p:graphicFrame>
        <p:nvGraphicFramePr>
          <p:cNvPr id="4" name="Chart 3"/>
          <p:cNvGraphicFramePr/>
          <p:nvPr>
            <p:extLst>
              <p:ext uri="{D42A27DB-BD31-4B8C-83A1-F6EECF244321}">
                <p14:modId xmlns:p14="http://schemas.microsoft.com/office/powerpoint/2010/main" val="1921511026"/>
              </p:ext>
            </p:extLst>
          </p:nvPr>
        </p:nvGraphicFramePr>
        <p:xfrm>
          <a:off x="147053" y="588211"/>
          <a:ext cx="8996947" cy="61494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37081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58991960"/>
              </p:ext>
            </p:extLst>
          </p:nvPr>
        </p:nvGraphicFramePr>
        <p:xfrm>
          <a:off x="160421" y="93580"/>
          <a:ext cx="8983579" cy="67644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802919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3257"/>
            <a:ext cx="8229600" cy="1143000"/>
          </a:xfrm>
        </p:spPr>
        <p:txBody>
          <a:bodyPr/>
          <a:lstStyle/>
          <a:p>
            <a:r>
              <a:rPr lang="en-US" dirty="0" smtClean="0"/>
              <a:t>Board Changes</a:t>
            </a:r>
            <a:endParaRPr lang="en-US" dirty="0"/>
          </a:p>
        </p:txBody>
      </p:sp>
      <p:sp>
        <p:nvSpPr>
          <p:cNvPr id="3" name="Content Placeholder 2"/>
          <p:cNvSpPr>
            <a:spLocks noGrp="1"/>
          </p:cNvSpPr>
          <p:nvPr>
            <p:ph idx="1"/>
          </p:nvPr>
        </p:nvSpPr>
        <p:spPr>
          <a:xfrm>
            <a:off x="0" y="788738"/>
            <a:ext cx="9144000" cy="6069262"/>
          </a:xfrm>
        </p:spPr>
        <p:txBody>
          <a:bodyPr>
            <a:normAutofit fontScale="55000" lnSpcReduction="20000"/>
          </a:bodyPr>
          <a:lstStyle/>
          <a:p>
            <a:pPr lvl="0"/>
            <a:r>
              <a:rPr lang="en-US" dirty="0" smtClean="0"/>
              <a:t>Reporting</a:t>
            </a:r>
            <a:r>
              <a:rPr lang="en-US" dirty="0"/>
              <a:t>: </a:t>
            </a:r>
            <a:r>
              <a:rPr lang="en-US" dirty="0" smtClean="0"/>
              <a:t>senior </a:t>
            </a:r>
            <a:r>
              <a:rPr lang="en-US" dirty="0"/>
              <a:t>official had new reporting duties to the board.</a:t>
            </a:r>
            <a:endParaRPr lang="en-US" sz="3600" dirty="0"/>
          </a:p>
          <a:p>
            <a:pPr lvl="1"/>
            <a:r>
              <a:rPr lang="en-US" dirty="0"/>
              <a:t>“ABB will assign responsibility to one or more senior corporate executives of ABB for the implementation and oversight of compliance with policies, standards, and procedures regarding the anti-corruption laws. Such corporate official(s) shall have direct reporting obligations to independent monitoring bodies, such as the Audit Committee of ABB's Board of Directors, and shall have an adequate level of autonomy from management as well as sufficient resources and authority to maintain such autonomy.”</a:t>
            </a:r>
            <a:endParaRPr lang="en-US" sz="3200" dirty="0"/>
          </a:p>
          <a:p>
            <a:pPr lvl="0"/>
            <a:r>
              <a:rPr lang="en-US" dirty="0"/>
              <a:t>Committees: </a:t>
            </a:r>
            <a:r>
              <a:rPr lang="en-US" dirty="0" smtClean="0"/>
              <a:t>committee </a:t>
            </a:r>
            <a:r>
              <a:rPr lang="en-US" dirty="0"/>
              <a:t>was created.</a:t>
            </a:r>
          </a:p>
          <a:p>
            <a:pPr lvl="1"/>
            <a:r>
              <a:rPr lang="en-US" dirty="0"/>
              <a:t>The establishment of a Compliance Committee of </a:t>
            </a:r>
            <a:r>
              <a:rPr lang="en-US" dirty="0" err="1"/>
              <a:t>Aibel</a:t>
            </a:r>
            <a:r>
              <a:rPr lang="en-US" dirty="0"/>
              <a:t> Group's Board of Directors, as well as of the Boards of Directors of its parent, </a:t>
            </a:r>
            <a:r>
              <a:rPr lang="en-US" dirty="0" err="1"/>
              <a:t>Aibel</a:t>
            </a:r>
            <a:r>
              <a:rPr lang="en-US" dirty="0"/>
              <a:t> Limited, and its Principal Subsidiaries, and their successors. Such Compliance Committee shall consist of no less than three members and at all times a majority of the members may not be affiliated with the lead shareholders, one of whom shall chair the Committee.</a:t>
            </a:r>
            <a:endParaRPr lang="en-US" sz="3200" dirty="0"/>
          </a:p>
          <a:p>
            <a:pPr lvl="0"/>
            <a:r>
              <a:rPr lang="en-US" dirty="0"/>
              <a:t>Monitoring: </a:t>
            </a:r>
            <a:r>
              <a:rPr lang="en-US" dirty="0" smtClean="0"/>
              <a:t>directors </a:t>
            </a:r>
            <a:r>
              <a:rPr lang="en-US" dirty="0"/>
              <a:t>assumed additional monitoring duties.</a:t>
            </a:r>
          </a:p>
          <a:p>
            <a:pPr lvl="1"/>
            <a:r>
              <a:rPr lang="en-US" dirty="0"/>
              <a:t>The Company agrees to enhance, support, and maintain its existing training and education programs, including any programs recommended by the Monitor pursuant to paragraph 18, above. The programs, which shall be reviewed and approved by the Company President and CEO, Board of Directors, Senior Vice President and General Counsel and the Monitor, shall be designed to advance and underscore the Company’s commitment to exemplary corporate citizenship, to best practices of effective corporate governance </a:t>
            </a:r>
            <a:endParaRPr lang="en-US" sz="3200" dirty="0"/>
          </a:p>
          <a:p>
            <a:pPr lvl="0"/>
            <a:r>
              <a:rPr lang="en-US" dirty="0"/>
              <a:t>Management: </a:t>
            </a:r>
            <a:r>
              <a:rPr lang="en-US" dirty="0" smtClean="0"/>
              <a:t>management </a:t>
            </a:r>
            <a:r>
              <a:rPr lang="en-US" dirty="0"/>
              <a:t>at the highest level was affected. </a:t>
            </a:r>
          </a:p>
          <a:p>
            <a:pPr lvl="1"/>
            <a:r>
              <a:rPr lang="en-US" dirty="0"/>
              <a:t>The creation of an Office of the Chairman, which includes two new Co-Chief Operating Officers whose responsibilities include supervision of all business areas and departments of NYRA;</a:t>
            </a:r>
            <a:endParaRPr lang="en-US" sz="3200" dirty="0"/>
          </a:p>
          <a:p>
            <a:pPr lvl="0"/>
            <a:r>
              <a:rPr lang="en-US" dirty="0"/>
              <a:t>Independent Director: </a:t>
            </a:r>
            <a:r>
              <a:rPr lang="en-US" dirty="0" smtClean="0"/>
              <a:t>independent director</a:t>
            </a:r>
            <a:r>
              <a:rPr lang="en-US" dirty="0"/>
              <a:t>(s) were required to be added to the board.</a:t>
            </a:r>
          </a:p>
          <a:p>
            <a:pPr lvl="1"/>
            <a:r>
              <a:rPr lang="en-US" dirty="0" smtClean="0"/>
              <a:t>CA </a:t>
            </a:r>
            <a:r>
              <a:rPr lang="en-US" dirty="0"/>
              <a:t>agrees to add new independent directors to its Board of Directors and to undertake corporate governance reforms such that, by December 31, 2005, CA will have:</a:t>
            </a:r>
            <a:endParaRPr lang="en-US" sz="3200" dirty="0"/>
          </a:p>
          <a:p>
            <a:endParaRPr lang="en-US" dirty="0"/>
          </a:p>
        </p:txBody>
      </p:sp>
    </p:spTree>
    <p:extLst>
      <p:ext uri="{BB962C8B-B14F-4D97-AF65-F5344CB8AC3E}">
        <p14:creationId xmlns:p14="http://schemas.microsoft.com/office/powerpoint/2010/main" val="3260733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993946758"/>
              </p:ext>
            </p:extLst>
          </p:nvPr>
        </p:nvGraphicFramePr>
        <p:xfrm>
          <a:off x="-1" y="120316"/>
          <a:ext cx="9050421" cy="67376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9689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3808878742"/>
              </p:ext>
            </p:extLst>
          </p:nvPr>
        </p:nvGraphicFramePr>
        <p:xfrm>
          <a:off x="120315" y="120316"/>
          <a:ext cx="8849895" cy="65104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46560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extLst>
              <p:ext uri="{D42A27DB-BD31-4B8C-83A1-F6EECF244321}">
                <p14:modId xmlns:p14="http://schemas.microsoft.com/office/powerpoint/2010/main" val="1878949114"/>
              </p:ext>
            </p:extLst>
          </p:nvPr>
        </p:nvGraphicFramePr>
        <p:xfrm>
          <a:off x="294105" y="173790"/>
          <a:ext cx="8609263" cy="4683008"/>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294103" y="4891933"/>
            <a:ext cx="8488949" cy="1477328"/>
          </a:xfrm>
          <a:prstGeom prst="rect">
            <a:avLst/>
          </a:prstGeom>
        </p:spPr>
        <p:txBody>
          <a:bodyPr wrap="square">
            <a:spAutoFit/>
          </a:bodyPr>
          <a:lstStyle/>
          <a:p>
            <a:r>
              <a:rPr lang="en-US" b="1" dirty="0"/>
              <a:t>Senior Management</a:t>
            </a:r>
            <a:r>
              <a:rPr lang="en-US" dirty="0"/>
              <a:t> - Senior Management was coded when senior management was tasked with additional work or oversight responsibilities. </a:t>
            </a:r>
            <a:endParaRPr lang="en-US" dirty="0" smtClean="0"/>
          </a:p>
          <a:p>
            <a:r>
              <a:rPr lang="en-US" dirty="0" smtClean="0"/>
              <a:t>For </a:t>
            </a:r>
            <a:r>
              <a:rPr lang="en-US" dirty="0"/>
              <a:t>example: “ABB will assign responsibility to one or more senior corporate executives of ABB for the implementation and oversight of compliance with policies, standards, and procedures regarding the anti-corruption laws.”</a:t>
            </a:r>
          </a:p>
        </p:txBody>
      </p:sp>
    </p:spTree>
    <p:extLst>
      <p:ext uri="{BB962C8B-B14F-4D97-AF65-F5344CB8AC3E}">
        <p14:creationId xmlns:p14="http://schemas.microsoft.com/office/powerpoint/2010/main" val="1462049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3257"/>
            <a:ext cx="8229600" cy="1143000"/>
          </a:xfrm>
        </p:spPr>
        <p:txBody>
          <a:bodyPr/>
          <a:lstStyle/>
          <a:p>
            <a:r>
              <a:rPr lang="en-US" dirty="0" smtClean="0"/>
              <a:t>NDPA Background</a:t>
            </a:r>
            <a:endParaRPr lang="en-US" dirty="0"/>
          </a:p>
        </p:txBody>
      </p:sp>
      <p:sp>
        <p:nvSpPr>
          <p:cNvPr id="3" name="Content Placeholder 2"/>
          <p:cNvSpPr>
            <a:spLocks noGrp="1"/>
          </p:cNvSpPr>
          <p:nvPr>
            <p:ph idx="1"/>
          </p:nvPr>
        </p:nvSpPr>
        <p:spPr>
          <a:xfrm>
            <a:off x="0" y="802106"/>
            <a:ext cx="9144000" cy="6055894"/>
          </a:xfrm>
        </p:spPr>
        <p:txBody>
          <a:bodyPr>
            <a:normAutofit fontScale="85000" lnSpcReduction="10000"/>
          </a:bodyPr>
          <a:lstStyle/>
          <a:p>
            <a:r>
              <a:rPr lang="en-US" dirty="0" smtClean="0"/>
              <a:t>Corporate Wrongdoing</a:t>
            </a:r>
          </a:p>
          <a:p>
            <a:r>
              <a:rPr lang="en-US" dirty="0" smtClean="0"/>
              <a:t>Preemptive Remedial Measures  - address </a:t>
            </a:r>
            <a:r>
              <a:rPr lang="en-US" dirty="0"/>
              <a:t>corporate </a:t>
            </a:r>
            <a:r>
              <a:rPr lang="en-US" dirty="0" smtClean="0"/>
              <a:t>wrongdoing and corresponding governance </a:t>
            </a:r>
            <a:r>
              <a:rPr lang="en-US" dirty="0"/>
              <a:t>shortcomings themselves or self-report to the DOJ </a:t>
            </a:r>
            <a:r>
              <a:rPr lang="en-US" dirty="0" smtClean="0"/>
              <a:t>to avoid prosecution</a:t>
            </a:r>
          </a:p>
          <a:p>
            <a:r>
              <a:rPr lang="en-US" dirty="0"/>
              <a:t>W</a:t>
            </a:r>
            <a:r>
              <a:rPr lang="en-US" dirty="0" smtClean="0"/>
              <a:t>rongdoing </a:t>
            </a:r>
            <a:r>
              <a:rPr lang="en-US" dirty="0" smtClean="0"/>
              <a:t>persists or is not (sufficiently) </a:t>
            </a:r>
            <a:r>
              <a:rPr lang="en-US" dirty="0" smtClean="0"/>
              <a:t> addressed</a:t>
            </a:r>
            <a:endParaRPr lang="en-US" dirty="0" smtClean="0"/>
          </a:p>
          <a:p>
            <a:r>
              <a:rPr lang="en-US" dirty="0" smtClean="0"/>
              <a:t>Corporation </a:t>
            </a:r>
            <a:r>
              <a:rPr lang="en-US" dirty="0"/>
              <a:t>enters into </a:t>
            </a:r>
            <a:r>
              <a:rPr lang="en-US" dirty="0" smtClean="0"/>
              <a:t>NDPA with </a:t>
            </a:r>
            <a:r>
              <a:rPr lang="en-US" dirty="0"/>
              <a:t>the </a:t>
            </a:r>
            <a:r>
              <a:rPr lang="en-US" dirty="0" smtClean="0"/>
              <a:t>government</a:t>
            </a:r>
          </a:p>
          <a:p>
            <a:r>
              <a:rPr lang="en-US" dirty="0" smtClean="0"/>
              <a:t>Term: typically 3 – 5 years</a:t>
            </a:r>
            <a:endParaRPr lang="en-US" dirty="0"/>
          </a:p>
          <a:p>
            <a:r>
              <a:rPr lang="en-US" dirty="0" smtClean="0"/>
              <a:t>G</a:t>
            </a:r>
            <a:r>
              <a:rPr lang="en-US" dirty="0" smtClean="0"/>
              <a:t>overnment </a:t>
            </a:r>
            <a:r>
              <a:rPr lang="en-US" dirty="0"/>
              <a:t>sanctions</a:t>
            </a:r>
            <a:r>
              <a:rPr lang="en-US" dirty="0" smtClean="0"/>
              <a:t>, </a:t>
            </a:r>
            <a:r>
              <a:rPr lang="en-US" dirty="0"/>
              <a:t>fines, restitution, and institutional </a:t>
            </a:r>
            <a:r>
              <a:rPr lang="en-US" dirty="0" smtClean="0"/>
              <a:t>and governance changes, additional </a:t>
            </a:r>
            <a:r>
              <a:rPr lang="en-US" dirty="0"/>
              <a:t>reporting </a:t>
            </a:r>
            <a:r>
              <a:rPr lang="en-US" dirty="0" smtClean="0"/>
              <a:t>duties</a:t>
            </a:r>
          </a:p>
          <a:p>
            <a:r>
              <a:rPr lang="en-US" dirty="0" smtClean="0"/>
              <a:t>Adherence to avoid </a:t>
            </a:r>
            <a:r>
              <a:rPr lang="en-US" dirty="0"/>
              <a:t>criminal </a:t>
            </a:r>
            <a:r>
              <a:rPr lang="en-US" dirty="0" smtClean="0"/>
              <a:t>indictment</a:t>
            </a:r>
          </a:p>
          <a:p>
            <a:r>
              <a:rPr lang="en-US" dirty="0" smtClean="0"/>
              <a:t>In </a:t>
            </a:r>
            <a:r>
              <a:rPr lang="en-US" dirty="0"/>
              <a:t>exchange for the sanctions specified in N/DPAs, the government agrees not to prosecute in the case of NPAs or to dismiss filed charged in the case of </a:t>
            </a:r>
            <a:r>
              <a:rPr lang="en-US" dirty="0" smtClean="0"/>
              <a:t>DPAs.</a:t>
            </a:r>
            <a:endParaRPr lang="en-US" dirty="0"/>
          </a:p>
        </p:txBody>
      </p:sp>
    </p:spTree>
    <p:extLst>
      <p:ext uri="{BB962C8B-B14F-4D97-AF65-F5344CB8AC3E}">
        <p14:creationId xmlns:p14="http://schemas.microsoft.com/office/powerpoint/2010/main" val="1021155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4177484934"/>
              </p:ext>
            </p:extLst>
          </p:nvPr>
        </p:nvGraphicFramePr>
        <p:xfrm>
          <a:off x="253999" y="240632"/>
          <a:ext cx="8609263" cy="64970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8047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lstStyle/>
          <a:p>
            <a:r>
              <a:rPr lang="en-US" dirty="0" smtClean="0"/>
              <a:t>Monitoring</a:t>
            </a:r>
            <a:endParaRPr lang="en-US" dirty="0"/>
          </a:p>
        </p:txBody>
      </p:sp>
      <p:sp>
        <p:nvSpPr>
          <p:cNvPr id="3" name="Content Placeholder 2"/>
          <p:cNvSpPr>
            <a:spLocks noGrp="1"/>
          </p:cNvSpPr>
          <p:nvPr>
            <p:ph idx="1"/>
          </p:nvPr>
        </p:nvSpPr>
        <p:spPr>
          <a:xfrm>
            <a:off x="457200" y="748632"/>
            <a:ext cx="8229600" cy="6109368"/>
          </a:xfrm>
        </p:spPr>
        <p:txBody>
          <a:bodyPr>
            <a:normAutofit fontScale="85000" lnSpcReduction="20000"/>
          </a:bodyPr>
          <a:lstStyle/>
          <a:p>
            <a:r>
              <a:rPr lang="en-US" b="1" dirty="0"/>
              <a:t>Monitoring: </a:t>
            </a:r>
            <a:r>
              <a:rPr lang="en-US" dirty="0"/>
              <a:t>Coded when the company was required to monitor something.</a:t>
            </a:r>
          </a:p>
          <a:p>
            <a:pPr lvl="0"/>
            <a:r>
              <a:rPr lang="en-US" dirty="0" smtClean="0"/>
              <a:t>Examples: </a:t>
            </a:r>
          </a:p>
          <a:p>
            <a:pPr lvl="1"/>
            <a:r>
              <a:rPr lang="en-US" dirty="0" err="1" smtClean="0"/>
              <a:t>NETeller</a:t>
            </a:r>
            <a:r>
              <a:rPr lang="en-US" dirty="0" smtClean="0"/>
              <a:t> </a:t>
            </a:r>
            <a:r>
              <a:rPr lang="en-US" dirty="0"/>
              <a:t>agrees to monitor regularly the effectiveness of its procedures and controls designed to prevent its services from being used to conduct U.S. Gambling Transactions, and </a:t>
            </a:r>
            <a:r>
              <a:rPr lang="en-US" dirty="0" err="1"/>
              <a:t>NETeller</a:t>
            </a:r>
            <a:r>
              <a:rPr lang="en-US" dirty="0"/>
              <a:t> will revise and update its procedures and controls as necessary to achieve that purpose.</a:t>
            </a:r>
          </a:p>
          <a:p>
            <a:pPr lvl="1"/>
            <a:r>
              <a:rPr lang="en-US" dirty="0"/>
              <a:t>Noble shall review its anti-corruption compliance standards and procedures, </a:t>
            </a:r>
          </a:p>
          <a:p>
            <a:pPr lvl="1"/>
            <a:r>
              <a:rPr lang="en-US" dirty="0"/>
              <a:t>including internal controls, ethics, and compliance programs, no less than annually, and update them as appropriate, taking into account relevant developments in the field and evolving international and industry standards, and update and adapt them as necessary to ensure their continued effectiveness.</a:t>
            </a:r>
          </a:p>
          <a:p>
            <a:endParaRPr lang="en-US" dirty="0"/>
          </a:p>
        </p:txBody>
      </p:sp>
    </p:spTree>
    <p:extLst>
      <p:ext uri="{BB962C8B-B14F-4D97-AF65-F5344CB8AC3E}">
        <p14:creationId xmlns:p14="http://schemas.microsoft.com/office/powerpoint/2010/main" val="2877021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36448594"/>
              </p:ext>
            </p:extLst>
          </p:nvPr>
        </p:nvGraphicFramePr>
        <p:xfrm>
          <a:off x="0" y="147053"/>
          <a:ext cx="9143999" cy="67109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214473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7151"/>
            <a:ext cx="8229600" cy="1143000"/>
          </a:xfrm>
        </p:spPr>
        <p:txBody>
          <a:bodyPr>
            <a:normAutofit/>
          </a:bodyPr>
          <a:lstStyle/>
          <a:p>
            <a:r>
              <a:rPr lang="en-US" b="1" dirty="0" smtClean="0"/>
              <a:t>Cooperation</a:t>
            </a:r>
            <a:endParaRPr lang="en-US" dirty="0"/>
          </a:p>
        </p:txBody>
      </p:sp>
      <p:sp>
        <p:nvSpPr>
          <p:cNvPr id="3" name="Content Placeholder 2"/>
          <p:cNvSpPr>
            <a:spLocks noGrp="1"/>
          </p:cNvSpPr>
          <p:nvPr>
            <p:ph idx="1"/>
          </p:nvPr>
        </p:nvSpPr>
        <p:spPr>
          <a:xfrm>
            <a:off x="187158" y="588212"/>
            <a:ext cx="8956842" cy="6269788"/>
          </a:xfrm>
        </p:spPr>
        <p:txBody>
          <a:bodyPr>
            <a:normAutofit fontScale="77500" lnSpcReduction="20000"/>
          </a:bodyPr>
          <a:lstStyle/>
          <a:p>
            <a:pPr lvl="0"/>
            <a:r>
              <a:rPr lang="en-US" dirty="0" smtClean="0"/>
              <a:t>Access </a:t>
            </a:r>
            <a:r>
              <a:rPr lang="en-US" dirty="0"/>
              <a:t>to facilities</a:t>
            </a:r>
          </a:p>
          <a:p>
            <a:pPr lvl="1"/>
            <a:r>
              <a:rPr lang="en-US" dirty="0"/>
              <a:t>providing reasonable access to </a:t>
            </a:r>
            <a:r>
              <a:rPr lang="en-US" dirty="0" err="1"/>
              <a:t>Micrus</a:t>
            </a:r>
            <a:r>
              <a:rPr lang="en-US" dirty="0"/>
              <a:t>' documents relating to the Subject Matters, and to all directors, officers, employees, agents, salespeople, attorneys and affiliates, whether or not located in the United States, and to </a:t>
            </a:r>
            <a:r>
              <a:rPr lang="en-US" dirty="0" err="1"/>
              <a:t>Micrus</a:t>
            </a:r>
            <a:r>
              <a:rPr lang="en-US" dirty="0"/>
              <a:t>' facilities for that purpose;</a:t>
            </a:r>
            <a:endParaRPr lang="en-US" sz="4000" dirty="0"/>
          </a:p>
          <a:p>
            <a:pPr lvl="1"/>
            <a:r>
              <a:rPr lang="en-US" dirty="0"/>
              <a:t>This obligation of truthful disclosure includes an obligation to provide to the Fraud Section access to MONSANTO COMPANY’s facilities, documents, and employees</a:t>
            </a:r>
            <a:endParaRPr lang="en-US" sz="4000" dirty="0"/>
          </a:p>
          <a:p>
            <a:pPr lvl="0"/>
            <a:r>
              <a:rPr lang="en-US" dirty="0"/>
              <a:t>Best efforts testimony</a:t>
            </a:r>
          </a:p>
          <a:p>
            <a:pPr lvl="1"/>
            <a:r>
              <a:rPr lang="en-US" dirty="0"/>
              <a:t>Bixby shall use its best efforts to make available for interviews or testimony, as requested by the government, present or former directors, officers, employees, agents and consultants of Bixby as well as the directors, officers, employees, agents and consultants of contractors and subcontractors. </a:t>
            </a:r>
            <a:endParaRPr lang="en-US" sz="4000" dirty="0"/>
          </a:p>
          <a:p>
            <a:pPr lvl="1"/>
            <a:r>
              <a:rPr lang="en-US" dirty="0"/>
              <a:t>(d) shall, at SDNY's or DANY's' request, use its best efforts promptly to secure the attendance and truthful statements or testimony of any officer, agent or employee at any meeting or interview or before the grand jury or at any trial or other court proceeding</a:t>
            </a:r>
            <a:r>
              <a:rPr lang="en-US" dirty="0" smtClean="0"/>
              <a:t>;</a:t>
            </a:r>
            <a:endParaRPr lang="en-US" sz="4000" dirty="0"/>
          </a:p>
        </p:txBody>
      </p:sp>
    </p:spTree>
    <p:extLst>
      <p:ext uri="{BB962C8B-B14F-4D97-AF65-F5344CB8AC3E}">
        <p14:creationId xmlns:p14="http://schemas.microsoft.com/office/powerpoint/2010/main" val="16879988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7151"/>
            <a:ext cx="8229600" cy="1143000"/>
          </a:xfrm>
        </p:spPr>
        <p:txBody>
          <a:bodyPr>
            <a:normAutofit/>
          </a:bodyPr>
          <a:lstStyle/>
          <a:p>
            <a:r>
              <a:rPr lang="en-US" b="1" dirty="0" smtClean="0"/>
              <a:t>Cooperation</a:t>
            </a:r>
            <a:endParaRPr lang="en-US" dirty="0"/>
          </a:p>
        </p:txBody>
      </p:sp>
      <p:sp>
        <p:nvSpPr>
          <p:cNvPr id="3" name="Content Placeholder 2"/>
          <p:cNvSpPr>
            <a:spLocks noGrp="1"/>
          </p:cNvSpPr>
          <p:nvPr>
            <p:ph idx="1"/>
          </p:nvPr>
        </p:nvSpPr>
        <p:spPr>
          <a:xfrm>
            <a:off x="187158" y="588212"/>
            <a:ext cx="8956842" cy="6269788"/>
          </a:xfrm>
        </p:spPr>
        <p:txBody>
          <a:bodyPr>
            <a:normAutofit fontScale="70000" lnSpcReduction="20000"/>
          </a:bodyPr>
          <a:lstStyle/>
          <a:p>
            <a:pPr lvl="0"/>
            <a:r>
              <a:rPr lang="en-US" dirty="0" smtClean="0"/>
              <a:t>Disclose </a:t>
            </a:r>
            <a:r>
              <a:rPr lang="en-US" dirty="0"/>
              <a:t>activities</a:t>
            </a:r>
          </a:p>
          <a:p>
            <a:pPr lvl="1"/>
            <a:r>
              <a:rPr lang="en-US" dirty="0"/>
              <a:t>(a) shall truthfully and completely disclose all information with respect to the activities of Essie, its officers and employees, and others concerning all matters relating to</a:t>
            </a:r>
            <a:endParaRPr lang="en-US" sz="4000" dirty="0"/>
          </a:p>
          <a:p>
            <a:pPr lvl="1"/>
            <a:r>
              <a:rPr lang="en-US" dirty="0"/>
              <a:t>(b) truthfully and completely disclose information with respect to the activities of FARO, its officers and employees, and others concerning all matters about which this Office inquires of it, which information can be used for any purpose, except as otherwise limited in this Agreement</a:t>
            </a:r>
            <a:r>
              <a:rPr lang="en-US" dirty="0" smtClean="0"/>
              <a:t>;</a:t>
            </a:r>
            <a:r>
              <a:rPr lang="en-US" b="1" dirty="0"/>
              <a:t> </a:t>
            </a:r>
            <a:endParaRPr lang="en-US" dirty="0"/>
          </a:p>
          <a:p>
            <a:pPr lvl="0"/>
            <a:r>
              <a:rPr lang="en-US" dirty="0"/>
              <a:t>Documents</a:t>
            </a:r>
          </a:p>
          <a:p>
            <a:pPr lvl="1"/>
            <a:r>
              <a:rPr lang="en-US" dirty="0"/>
              <a:t>identifying, assembling, organizing and producing, in a responsive and prompt manner, all non-privileged, non-attorney work-product documents, information, and other materials (including but not limited to providing reports or analyses of data concerning Respondent's models, credit risk reporting or data systems) to the Commission as requested by the Division's staff, wherever located, in the possession, custody, or control of the Respondent;</a:t>
            </a:r>
            <a:endParaRPr lang="en-US" sz="4000" dirty="0"/>
          </a:p>
          <a:p>
            <a:pPr lvl="1"/>
            <a:r>
              <a:rPr lang="en-US" dirty="0"/>
              <a:t>This obligation of truthful disclosure includes the obligation of Fiat, </a:t>
            </a:r>
            <a:r>
              <a:rPr lang="en-US" dirty="0" err="1"/>
              <a:t>Iveco</a:t>
            </a:r>
            <a:r>
              <a:rPr lang="en-US" dirty="0"/>
              <a:t>, CNH Italia, and CNH France to provide to the Department, upon request, any document, record, or other tangible evidence relating to such corrupt payments, books and records, and internal controls about which the Department inquires of Fiat, </a:t>
            </a:r>
            <a:r>
              <a:rPr lang="en-US" dirty="0" err="1"/>
              <a:t>Iveco</a:t>
            </a:r>
            <a:r>
              <a:rPr lang="en-US" dirty="0"/>
              <a:t>, CNH Italia, and CNH France</a:t>
            </a:r>
            <a:r>
              <a:rPr lang="en-US" dirty="0" smtClean="0"/>
              <a:t>.</a:t>
            </a:r>
          </a:p>
        </p:txBody>
      </p:sp>
    </p:spTree>
    <p:extLst>
      <p:ext uri="{BB962C8B-B14F-4D97-AF65-F5344CB8AC3E}">
        <p14:creationId xmlns:p14="http://schemas.microsoft.com/office/powerpoint/2010/main" val="3747650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7151"/>
            <a:ext cx="8229600" cy="1143000"/>
          </a:xfrm>
        </p:spPr>
        <p:txBody>
          <a:bodyPr>
            <a:normAutofit/>
          </a:bodyPr>
          <a:lstStyle/>
          <a:p>
            <a:r>
              <a:rPr lang="en-US" b="1" dirty="0" smtClean="0"/>
              <a:t>Cooperation</a:t>
            </a:r>
            <a:endParaRPr lang="en-US" dirty="0"/>
          </a:p>
        </p:txBody>
      </p:sp>
      <p:sp>
        <p:nvSpPr>
          <p:cNvPr id="3" name="Content Placeholder 2"/>
          <p:cNvSpPr>
            <a:spLocks noGrp="1"/>
          </p:cNvSpPr>
          <p:nvPr>
            <p:ph idx="1"/>
          </p:nvPr>
        </p:nvSpPr>
        <p:spPr>
          <a:xfrm>
            <a:off x="-120316" y="588212"/>
            <a:ext cx="9264316" cy="6269788"/>
          </a:xfrm>
        </p:spPr>
        <p:txBody>
          <a:bodyPr>
            <a:normAutofit fontScale="55000" lnSpcReduction="20000"/>
          </a:bodyPr>
          <a:lstStyle/>
          <a:p>
            <a:pPr lvl="0"/>
            <a:r>
              <a:rPr lang="en-US" dirty="0" smtClean="0"/>
              <a:t>Knowledgeable Employees</a:t>
            </a:r>
          </a:p>
          <a:p>
            <a:pPr lvl="1"/>
            <a:r>
              <a:rPr lang="en-US" dirty="0" smtClean="0"/>
              <a:t>Upon request of the Department, with respect to any issue relevant to its investigation of HealthSouth, HealthSouth shall designate knowledgeable employees, agents or attorneys to provide information and/or materials on HealthSouth's behalf to the Department.</a:t>
            </a:r>
            <a:endParaRPr lang="en-US" sz="4000" dirty="0" smtClean="0"/>
          </a:p>
          <a:p>
            <a:pPr lvl="1"/>
            <a:r>
              <a:rPr lang="en-US" dirty="0" smtClean="0"/>
              <a:t>Upon request of the United States, with respect to any issue relevant to its investigation of fraud involving aircraft parts, </a:t>
            </a:r>
            <a:r>
              <a:rPr lang="en-US" dirty="0" err="1" smtClean="0"/>
              <a:t>MacKenzie</a:t>
            </a:r>
            <a:r>
              <a:rPr lang="en-US" dirty="0" smtClean="0"/>
              <a:t> shall designate knowledgeable employees, agents or attorneys to provide to the United States the information and materials described in Paragraph 5</a:t>
            </a:r>
            <a:endParaRPr lang="en-US" sz="4000" dirty="0" smtClean="0"/>
          </a:p>
          <a:p>
            <a:pPr lvl="0"/>
            <a:r>
              <a:rPr lang="en-US" dirty="0" smtClean="0"/>
              <a:t>Identify witnesses:</a:t>
            </a:r>
          </a:p>
          <a:p>
            <a:pPr lvl="1"/>
            <a:r>
              <a:rPr lang="en-US" dirty="0" smtClean="0"/>
              <a:t>Cooperation under this paragraph shall include identification of witnesses who, to </a:t>
            </a:r>
            <a:r>
              <a:rPr lang="en-US" dirty="0" err="1" smtClean="0"/>
              <a:t>Reliant's</a:t>
            </a:r>
            <a:r>
              <a:rPr lang="en-US" dirty="0" smtClean="0"/>
              <a:t> knowledge, may have material information regarding the matters under investigation and/or prosecution</a:t>
            </a:r>
            <a:endParaRPr lang="en-US" sz="4000" dirty="0" smtClean="0"/>
          </a:p>
          <a:p>
            <a:pPr lvl="1"/>
            <a:r>
              <a:rPr lang="en-US" dirty="0" smtClean="0"/>
              <a:t>Cooperation under this paragraph shall include identification of witnesses who, to the knowledge of SCHIAVONE, may have material information regarding the Unlawful Conduct, or records which may have material information regarding the Unlawful Conduct;</a:t>
            </a:r>
          </a:p>
          <a:p>
            <a:pPr lvl="0"/>
            <a:r>
              <a:rPr lang="en-US" dirty="0" smtClean="0"/>
              <a:t>Authenticity:</a:t>
            </a:r>
          </a:p>
          <a:p>
            <a:pPr lvl="1"/>
            <a:r>
              <a:rPr lang="en-US" dirty="0" smtClean="0"/>
              <a:t>(f) Providing testimony, certifications, and other information deemed necessary by the Office or a court to identify or establish the original location, authenticity, or other evidentiary foundation necessary to admit into evidence documents in any criminal or other proceeding as requested by the Office.</a:t>
            </a:r>
            <a:endParaRPr lang="en-US" sz="4000" dirty="0" smtClean="0"/>
          </a:p>
          <a:p>
            <a:pPr lvl="1"/>
            <a:r>
              <a:rPr lang="en-US" dirty="0" smtClean="0"/>
              <a:t>Providing testimony, certifications, and other non-privileged information deemed necessary by the Office or a court to identify or establish the original location, authenticity, or other evidentiary foundation necessary to admit into evidence documents in any criminal or other proceeding relating to compliance with health care laws as requested by the Office;</a:t>
            </a:r>
            <a:endParaRPr lang="en-US" sz="4000" dirty="0" smtClean="0"/>
          </a:p>
        </p:txBody>
      </p:sp>
    </p:spTree>
    <p:extLst>
      <p:ext uri="{BB962C8B-B14F-4D97-AF65-F5344CB8AC3E}">
        <p14:creationId xmlns:p14="http://schemas.microsoft.com/office/powerpoint/2010/main" val="26498010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7151"/>
            <a:ext cx="8229600" cy="1143000"/>
          </a:xfrm>
        </p:spPr>
        <p:txBody>
          <a:bodyPr>
            <a:normAutofit/>
          </a:bodyPr>
          <a:lstStyle/>
          <a:p>
            <a:r>
              <a:rPr lang="en-US" b="1" dirty="0" smtClean="0"/>
              <a:t>Cooperation</a:t>
            </a:r>
            <a:endParaRPr lang="en-US" dirty="0"/>
          </a:p>
        </p:txBody>
      </p:sp>
      <p:sp>
        <p:nvSpPr>
          <p:cNvPr id="3" name="Content Placeholder 2"/>
          <p:cNvSpPr>
            <a:spLocks noGrp="1"/>
          </p:cNvSpPr>
          <p:nvPr>
            <p:ph idx="1"/>
          </p:nvPr>
        </p:nvSpPr>
        <p:spPr>
          <a:xfrm>
            <a:off x="187158" y="588212"/>
            <a:ext cx="8956842" cy="6269788"/>
          </a:xfrm>
        </p:spPr>
        <p:txBody>
          <a:bodyPr>
            <a:normAutofit fontScale="70000" lnSpcReduction="20000"/>
          </a:bodyPr>
          <a:lstStyle/>
          <a:p>
            <a:pPr lvl="0"/>
            <a:r>
              <a:rPr lang="en-US" dirty="0" smtClean="0"/>
              <a:t>Logistical Support</a:t>
            </a:r>
          </a:p>
          <a:p>
            <a:pPr lvl="1"/>
            <a:r>
              <a:rPr lang="en-US" dirty="0" smtClean="0"/>
              <a:t>(b) shall cooperate fully with this Office and the United States Department of Agriculture (the "USDA"); (c) shall, at the Office's request, use its best efforts to assist the Office in any prosecution or investigation arising out of the Covered Conduct by providing logistical, technical, accounting, and any other support requested for any meeting, interview, grand jury proceeding, or any trial or other court proceeding;</a:t>
            </a:r>
            <a:endParaRPr lang="en-US" sz="4000" dirty="0" smtClean="0"/>
          </a:p>
          <a:p>
            <a:pPr lvl="1"/>
            <a:r>
              <a:rPr lang="en-US" dirty="0" smtClean="0"/>
              <a:t>assist the Division in any investigation or prosecution arising out of the conduct described in paragraph 5(a), whether by former employees of the Company or any other individual or entity, by providing logistical and technical support for any meeting, interview, grand jury proceeding, or any trial or other court proceeding;</a:t>
            </a:r>
            <a:endParaRPr lang="en-US" sz="4000" dirty="0" smtClean="0"/>
          </a:p>
          <a:p>
            <a:pPr lvl="0"/>
            <a:r>
              <a:rPr lang="en-US" dirty="0" smtClean="0"/>
              <a:t>Criminal Activity </a:t>
            </a:r>
          </a:p>
          <a:p>
            <a:pPr lvl="1"/>
            <a:r>
              <a:rPr lang="en-US" dirty="0" smtClean="0"/>
              <a:t>(c) proactively disclosing to the Office all information concerning any criminal wrongdoing or suspected criminal wrongdoing beyond that specifically addressed in the attached Information, which has not yet been explicitly disclosed to the Office, and which is either currently in </a:t>
            </a:r>
            <a:r>
              <a:rPr lang="en-US" dirty="0" err="1" smtClean="0"/>
              <a:t>Bovis's</a:t>
            </a:r>
            <a:r>
              <a:rPr lang="en-US" dirty="0" smtClean="0"/>
              <a:t> possession or which may come into its possession in the future, including conduct of the type alleged in the Information;</a:t>
            </a:r>
            <a:endParaRPr lang="en-US" sz="4000" dirty="0"/>
          </a:p>
          <a:p>
            <a:pPr lvl="1"/>
            <a:r>
              <a:rPr lang="en-US" dirty="0" smtClean="0"/>
              <a:t>(c) bring to the Government's attention all potentially criminal conduct by LPS or any of its employees that relates to violations of U.S. laws (</a:t>
            </a:r>
            <a:r>
              <a:rPr lang="en-US" dirty="0" err="1" smtClean="0"/>
              <a:t>i</a:t>
            </a:r>
            <a:r>
              <a:rPr lang="en-US" dirty="0" smtClean="0"/>
              <a:t>) concerning fraud or (ii) concerning mortgage or foreclosure document execution services; </a:t>
            </a:r>
            <a:endParaRPr lang="en-US" dirty="0"/>
          </a:p>
        </p:txBody>
      </p:sp>
    </p:spTree>
    <p:extLst>
      <p:ext uri="{BB962C8B-B14F-4D97-AF65-F5344CB8AC3E}">
        <p14:creationId xmlns:p14="http://schemas.microsoft.com/office/powerpoint/2010/main" val="30856280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2713587124"/>
              </p:ext>
            </p:extLst>
          </p:nvPr>
        </p:nvGraphicFramePr>
        <p:xfrm>
          <a:off x="147053" y="160422"/>
          <a:ext cx="8996947" cy="66975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031901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43129864"/>
              </p:ext>
            </p:extLst>
          </p:nvPr>
        </p:nvGraphicFramePr>
        <p:xfrm>
          <a:off x="120316" y="-1"/>
          <a:ext cx="8849895" cy="67510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627920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3490805294"/>
              </p:ext>
            </p:extLst>
          </p:nvPr>
        </p:nvGraphicFramePr>
        <p:xfrm>
          <a:off x="0" y="187157"/>
          <a:ext cx="9144000" cy="64970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73638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783"/>
            <a:ext cx="8229600" cy="1143000"/>
          </a:xfrm>
        </p:spPr>
        <p:txBody>
          <a:bodyPr/>
          <a:lstStyle/>
          <a:p>
            <a:r>
              <a:rPr lang="en-US" dirty="0" smtClean="0"/>
              <a:t>NDPA Proliferation</a:t>
            </a:r>
            <a:endParaRPr lang="en-US" dirty="0"/>
          </a:p>
        </p:txBody>
      </p:sp>
      <p:graphicFrame>
        <p:nvGraphicFramePr>
          <p:cNvPr id="5" name="Chart 4"/>
          <p:cNvGraphicFramePr/>
          <p:nvPr>
            <p:extLst>
              <p:ext uri="{D42A27DB-BD31-4B8C-83A1-F6EECF244321}">
                <p14:modId xmlns:p14="http://schemas.microsoft.com/office/powerpoint/2010/main" val="2603884565"/>
              </p:ext>
            </p:extLst>
          </p:nvPr>
        </p:nvGraphicFramePr>
        <p:xfrm>
          <a:off x="160421" y="828842"/>
          <a:ext cx="8983579" cy="60291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345363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normAutofit/>
          </a:bodyPr>
          <a:lstStyle/>
          <a:p>
            <a:pPr>
              <a:spcBef>
                <a:spcPts val="0"/>
              </a:spcBef>
            </a:pPr>
            <a:r>
              <a:rPr lang="en-US" b="1" i="1" dirty="0" smtClean="0"/>
              <a:t>Compliance Program</a:t>
            </a:r>
            <a:endParaRPr lang="en-US" dirty="0"/>
          </a:p>
        </p:txBody>
      </p:sp>
      <p:sp>
        <p:nvSpPr>
          <p:cNvPr id="3" name="Content Placeholder 2"/>
          <p:cNvSpPr>
            <a:spLocks noGrp="1"/>
          </p:cNvSpPr>
          <p:nvPr>
            <p:ph idx="1"/>
          </p:nvPr>
        </p:nvSpPr>
        <p:spPr>
          <a:xfrm>
            <a:off x="267368" y="628316"/>
            <a:ext cx="8419432" cy="6229684"/>
          </a:xfrm>
        </p:spPr>
        <p:txBody>
          <a:bodyPr>
            <a:normAutofit fontScale="70000" lnSpcReduction="20000"/>
          </a:bodyPr>
          <a:lstStyle/>
          <a:p>
            <a:pPr lvl="0"/>
            <a:r>
              <a:rPr lang="en-US" dirty="0" smtClean="0"/>
              <a:t>Reporting</a:t>
            </a:r>
            <a:r>
              <a:rPr lang="en-US" dirty="0"/>
              <a:t>: </a:t>
            </a:r>
            <a:r>
              <a:rPr lang="en-US" dirty="0" smtClean="0"/>
              <a:t>company </a:t>
            </a:r>
            <a:r>
              <a:rPr lang="en-US" dirty="0"/>
              <a:t>was required to report something.</a:t>
            </a:r>
          </a:p>
          <a:p>
            <a:pPr lvl="1"/>
            <a:r>
              <a:rPr lang="en-US" dirty="0" err="1" smtClean="0"/>
              <a:t>Abt</a:t>
            </a:r>
            <a:r>
              <a:rPr lang="en-US" dirty="0" smtClean="0"/>
              <a:t> </a:t>
            </a:r>
            <a:r>
              <a:rPr lang="en-US" dirty="0"/>
              <a:t>Associates agrees that it will notify the Government Administrative Contracting Officer (ACO), presently at US AID, the Director of Procurement for USAID, and the US AID Lead Contact Specialist in writing within 20 calendar days of the discovery of any billing error or adjustment in excess of $100 identified as the result of any management, internal auditing, or third-party audit/CPA review.</a:t>
            </a:r>
            <a:endParaRPr lang="en-US" sz="3600" dirty="0"/>
          </a:p>
          <a:p>
            <a:pPr lvl="1"/>
            <a:r>
              <a:rPr lang="en-US" dirty="0" err="1" smtClean="0"/>
              <a:t>NETeller</a:t>
            </a:r>
            <a:r>
              <a:rPr lang="en-US" dirty="0" smtClean="0"/>
              <a:t> </a:t>
            </a:r>
            <a:r>
              <a:rPr lang="en-US" dirty="0"/>
              <a:t>will retain the Monitor to provide to this Office reports assessing </a:t>
            </a:r>
            <a:r>
              <a:rPr lang="en-US" dirty="0" err="1"/>
              <a:t>NETeller</a:t>
            </a:r>
            <a:r>
              <a:rPr lang="en-US" dirty="0"/>
              <a:t>' s compliance with the </a:t>
            </a:r>
            <a:r>
              <a:rPr lang="en-US" dirty="0" err="1"/>
              <a:t>NETeller</a:t>
            </a:r>
            <a:r>
              <a:rPr lang="en-US" dirty="0"/>
              <a:t> Controls Report (the "Compliance Reports"); (ii) the first of the Compliance Reports will be provided to this Office on or about December 4, 2007, and subsequent reports will be provided at such other time on or before December 4, 2008, as designated by this Office;</a:t>
            </a:r>
            <a:endParaRPr lang="en-US" sz="3600" dirty="0"/>
          </a:p>
          <a:p>
            <a:pPr lvl="0"/>
            <a:r>
              <a:rPr lang="en-US" dirty="0"/>
              <a:t>Corporate Compliance Policy: </a:t>
            </a:r>
            <a:r>
              <a:rPr lang="en-US" dirty="0" smtClean="0"/>
              <a:t>“</a:t>
            </a:r>
            <a:r>
              <a:rPr lang="en-US" dirty="0"/>
              <a:t>clearly articulated and visible corporate policy” was required.</a:t>
            </a:r>
          </a:p>
          <a:p>
            <a:pPr lvl="1"/>
            <a:r>
              <a:rPr lang="en-US" dirty="0"/>
              <a:t>DS&amp;S will develop and promulgate a clearly articulated and visible corporate policy against violations of the FCPA and other applicable foreign law counterparts (collectively, the "anti-corruption laws,"), which policy shall be memorialized in a written compliance code</a:t>
            </a:r>
            <a:r>
              <a:rPr lang="en-US" dirty="0" smtClean="0"/>
              <a:t>.</a:t>
            </a:r>
            <a:endParaRPr lang="en-US" sz="3600" dirty="0"/>
          </a:p>
          <a:p>
            <a:pPr lvl="0"/>
            <a:r>
              <a:rPr lang="en-US" dirty="0"/>
              <a:t>Compliance Code: </a:t>
            </a:r>
            <a:r>
              <a:rPr lang="en-US" dirty="0" smtClean="0"/>
              <a:t>compliance </a:t>
            </a:r>
            <a:r>
              <a:rPr lang="en-US" dirty="0"/>
              <a:t>code was required.</a:t>
            </a:r>
          </a:p>
          <a:p>
            <a:pPr lvl="1"/>
            <a:r>
              <a:rPr lang="en-US" dirty="0"/>
              <a:t>Promulgation of a compliance code, standards, and procedures designed to reduce the prospect of violations of the FCPA, other applicable anti-corruption laws, and Ingersoll's compliance code</a:t>
            </a:r>
            <a:r>
              <a:rPr lang="en-US" dirty="0" smtClean="0"/>
              <a:t>.</a:t>
            </a:r>
            <a:endParaRPr lang="en-US" sz="3600" dirty="0"/>
          </a:p>
        </p:txBody>
      </p:sp>
    </p:spTree>
    <p:extLst>
      <p:ext uri="{BB962C8B-B14F-4D97-AF65-F5344CB8AC3E}">
        <p14:creationId xmlns:p14="http://schemas.microsoft.com/office/powerpoint/2010/main" val="3528982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normAutofit/>
          </a:bodyPr>
          <a:lstStyle/>
          <a:p>
            <a:pPr>
              <a:spcBef>
                <a:spcPts val="0"/>
              </a:spcBef>
            </a:pPr>
            <a:r>
              <a:rPr lang="en-US" b="1" i="1" dirty="0" smtClean="0"/>
              <a:t>Compliance Program</a:t>
            </a:r>
            <a:endParaRPr lang="en-US" dirty="0"/>
          </a:p>
        </p:txBody>
      </p:sp>
      <p:sp>
        <p:nvSpPr>
          <p:cNvPr id="3" name="Content Placeholder 2"/>
          <p:cNvSpPr>
            <a:spLocks noGrp="1"/>
          </p:cNvSpPr>
          <p:nvPr>
            <p:ph idx="1"/>
          </p:nvPr>
        </p:nvSpPr>
        <p:spPr>
          <a:xfrm>
            <a:off x="457200" y="748632"/>
            <a:ext cx="8229600" cy="6109368"/>
          </a:xfrm>
        </p:spPr>
        <p:txBody>
          <a:bodyPr>
            <a:normAutofit fontScale="62500" lnSpcReduction="20000"/>
          </a:bodyPr>
          <a:lstStyle/>
          <a:p>
            <a:pPr lvl="0"/>
            <a:r>
              <a:rPr lang="en-US" dirty="0" smtClean="0"/>
              <a:t>Due </a:t>
            </a:r>
            <a:r>
              <a:rPr lang="en-US" dirty="0"/>
              <a:t>Diligence: Coded when due diligence was required.</a:t>
            </a:r>
          </a:p>
          <a:p>
            <a:pPr lvl="1"/>
            <a:r>
              <a:rPr lang="en-US" dirty="0"/>
              <a:t>To the extent that the use of agents and business partners is permitted at all by Lufthansa </a:t>
            </a:r>
            <a:r>
              <a:rPr lang="en-US" dirty="0" err="1"/>
              <a:t>Technik</a:t>
            </a:r>
            <a:r>
              <a:rPr lang="en-US" dirty="0"/>
              <a:t>, it will institute appropriate due diligence and compliance requirements pertaining to the retention and oversight of all agents and business partners by it and its subsidiaries, including:</a:t>
            </a:r>
            <a:endParaRPr lang="en-US" sz="3600" dirty="0"/>
          </a:p>
          <a:p>
            <a:pPr lvl="0"/>
            <a:r>
              <a:rPr lang="en-US" dirty="0"/>
              <a:t>Enforcement: Coded when the company needed an enforcement mechanism.</a:t>
            </a:r>
          </a:p>
          <a:p>
            <a:pPr lvl="1"/>
            <a:r>
              <a:rPr lang="en-US" dirty="0"/>
              <a:t>ABB will institute appropriate disciplinary procedures to address, among other things, violations of the anti-corruption laws and ABB's compliance and ethics program by ABB's directors, officers, and employees. </a:t>
            </a:r>
            <a:endParaRPr lang="en-US" sz="3600" dirty="0"/>
          </a:p>
          <a:p>
            <a:pPr lvl="0"/>
            <a:r>
              <a:rPr lang="en-US" dirty="0"/>
              <a:t>Financial and Books: Coded when the below statement was required:</a:t>
            </a:r>
          </a:p>
          <a:p>
            <a:pPr lvl="1"/>
            <a:r>
              <a:rPr lang="en-US" dirty="0"/>
              <a:t>A system of financial and accounting procedures, including a system of internal accounting controls, designed to ensure the maintenance of fair and accurate books, records and accounts</a:t>
            </a:r>
            <a:r>
              <a:rPr lang="en-US" dirty="0" smtClean="0"/>
              <a:t>.</a:t>
            </a:r>
            <a:endParaRPr lang="en-US" dirty="0"/>
          </a:p>
          <a:p>
            <a:pPr lvl="0"/>
            <a:r>
              <a:rPr lang="en-US" dirty="0"/>
              <a:t>Guidance: Coded when the company had to establish an effective system for providing guidance to employees.</a:t>
            </a:r>
          </a:p>
          <a:p>
            <a:pPr lvl="1"/>
            <a:r>
              <a:rPr lang="en-US" dirty="0"/>
              <a:t>9. The Company will maintain, or where necessary establish, an effective system for providing guidance and advice to directors, officers, employees, and, where necessary and appropriate, agents and business partners, on complying with the Company’s anti-corruption compliance code, policies, and procedures, including when they need advice on an urgent basis or in any foreign jurisdiction in which the Company operates</a:t>
            </a:r>
            <a:r>
              <a:rPr lang="en-US" dirty="0" smtClean="0"/>
              <a:t>.</a:t>
            </a:r>
            <a:endParaRPr lang="en-US" sz="3600" dirty="0"/>
          </a:p>
        </p:txBody>
      </p:sp>
    </p:spTree>
    <p:extLst>
      <p:ext uri="{BB962C8B-B14F-4D97-AF65-F5344CB8AC3E}">
        <p14:creationId xmlns:p14="http://schemas.microsoft.com/office/powerpoint/2010/main" val="1825210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3256"/>
            <a:ext cx="8229600" cy="1143000"/>
          </a:xfrm>
        </p:spPr>
        <p:txBody>
          <a:bodyPr>
            <a:normAutofit/>
          </a:bodyPr>
          <a:lstStyle/>
          <a:p>
            <a:pPr>
              <a:spcBef>
                <a:spcPts val="0"/>
              </a:spcBef>
            </a:pPr>
            <a:r>
              <a:rPr lang="en-US" b="1" i="1" dirty="0" smtClean="0"/>
              <a:t>Compliance Program</a:t>
            </a:r>
            <a:endParaRPr lang="en-US" dirty="0"/>
          </a:p>
        </p:txBody>
      </p:sp>
      <p:sp>
        <p:nvSpPr>
          <p:cNvPr id="3" name="Content Placeholder 2"/>
          <p:cNvSpPr>
            <a:spLocks noGrp="1"/>
          </p:cNvSpPr>
          <p:nvPr>
            <p:ph idx="1"/>
          </p:nvPr>
        </p:nvSpPr>
        <p:spPr>
          <a:xfrm>
            <a:off x="457200" y="775368"/>
            <a:ext cx="8229600" cy="6082632"/>
          </a:xfrm>
        </p:spPr>
        <p:txBody>
          <a:bodyPr>
            <a:normAutofit fontScale="55000" lnSpcReduction="20000"/>
          </a:bodyPr>
          <a:lstStyle/>
          <a:p>
            <a:pPr lvl="0"/>
            <a:r>
              <a:rPr lang="en-US" dirty="0"/>
              <a:t>Compliance policies and procedures: Coded when the company had to promulgate compliance standards and procedures.</a:t>
            </a:r>
          </a:p>
          <a:p>
            <a:pPr lvl="1"/>
            <a:r>
              <a:rPr lang="en-US" dirty="0"/>
              <a:t>Promulgation of compliance standards and procedures designed to reduce the prospect of violations of the traceability and food laws and HONEY HOLDING's compliance code and appropriate measures to encourage and support the observance of ethics and compliance standards and procedures against traceability violations at all levels of the company. </a:t>
            </a:r>
            <a:endParaRPr lang="en-US" sz="3600" dirty="0"/>
          </a:p>
          <a:p>
            <a:pPr lvl="0"/>
            <a:r>
              <a:rPr lang="en-US" dirty="0"/>
              <a:t>Hotline: Coded when a hotline was created.</a:t>
            </a:r>
          </a:p>
          <a:p>
            <a:pPr lvl="1"/>
            <a:r>
              <a:rPr lang="en-US" dirty="0"/>
              <a:t>(d) The establishment and maintenance of an employee hotline, managed through an outside service, and communication to all IFCO employees of the existence of the hotline and the ability to inform IFCO's Compliance Officer of any suspected violation of law, including the hiring and employment of persons unauthorized to work in the United States;</a:t>
            </a:r>
            <a:endParaRPr lang="en-US" sz="3600" dirty="0"/>
          </a:p>
          <a:p>
            <a:pPr lvl="0"/>
            <a:r>
              <a:rPr lang="en-US" dirty="0"/>
              <a:t>CCO: Coded when a Chief Compliance Officer position was created.</a:t>
            </a:r>
          </a:p>
          <a:p>
            <a:pPr lvl="1"/>
            <a:r>
              <a:rPr lang="en-US" dirty="0"/>
              <a:t>Appoint a senior corporate executive with significant experience with compliance with the FCPA, including its anti-bribery, books and records, and internal controls provisions, as well as other applicable anticorruption laws and regulations (hereinafter “anticorruption laws and regulations”) to serve as Chief Compliance Officer. The Chief Compliance Officer will have reporting obligations directly to the Audit Committee of the Board of Directors</a:t>
            </a:r>
            <a:r>
              <a:rPr lang="en-US" dirty="0" smtClean="0"/>
              <a:t>.</a:t>
            </a:r>
            <a:endParaRPr lang="en-US" dirty="0"/>
          </a:p>
          <a:p>
            <a:pPr lvl="0"/>
            <a:r>
              <a:rPr lang="en-US" dirty="0"/>
              <a:t>Code of ethics: Coded when a code of ethics was implemented.</a:t>
            </a:r>
          </a:p>
          <a:p>
            <a:pPr lvl="1"/>
            <a:r>
              <a:rPr lang="en-US" dirty="0"/>
              <a:t>10. The Company shall adhere to the </a:t>
            </a:r>
            <a:r>
              <a:rPr lang="en-US" dirty="0" err="1"/>
              <a:t>AdvaMed</a:t>
            </a:r>
            <a:r>
              <a:rPr lang="en-US" dirty="0"/>
              <a:t> Code of Ethics on Interactions with Health Care Professionals. The </a:t>
            </a:r>
            <a:r>
              <a:rPr lang="en-US" dirty="0" err="1"/>
              <a:t>AdvaMed</a:t>
            </a:r>
            <a:r>
              <a:rPr lang="en-US" dirty="0"/>
              <a:t> Code can be found at </a:t>
            </a:r>
            <a:r>
              <a:rPr lang="en-US" dirty="0" err="1"/>
              <a:t>www.advamed.org</a:t>
            </a:r>
            <a:r>
              <a:rPr lang="en-US" dirty="0"/>
              <a:t>. The principles set forth in the </a:t>
            </a:r>
            <a:r>
              <a:rPr lang="en-US" dirty="0" err="1"/>
              <a:t>AdvaMed</a:t>
            </a:r>
            <a:r>
              <a:rPr lang="en-US" dirty="0"/>
              <a:t> Code are expressly incorporated as compliance requirements</a:t>
            </a:r>
            <a:endParaRPr lang="en-US" sz="3600" dirty="0"/>
          </a:p>
          <a:p>
            <a:pPr lvl="1"/>
            <a:r>
              <a:rPr lang="en-US" dirty="0"/>
              <a:t>18. The Government acknowledges that FSG and Subsidiaries have drafted a Code of Business Ethics and Conduct, attached hereto as Exhibit C.</a:t>
            </a:r>
            <a:endParaRPr lang="en-US" sz="3600" dirty="0"/>
          </a:p>
          <a:p>
            <a:endParaRPr lang="en-US" dirty="0"/>
          </a:p>
          <a:p>
            <a:endParaRPr lang="en-US" dirty="0"/>
          </a:p>
        </p:txBody>
      </p:sp>
    </p:spTree>
    <p:extLst>
      <p:ext uri="{BB962C8B-B14F-4D97-AF65-F5344CB8AC3E}">
        <p14:creationId xmlns:p14="http://schemas.microsoft.com/office/powerpoint/2010/main" val="18252102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4052253287"/>
              </p:ext>
            </p:extLst>
          </p:nvPr>
        </p:nvGraphicFramePr>
        <p:xfrm>
          <a:off x="133684" y="147053"/>
          <a:ext cx="8849895" cy="65906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78613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1195422351"/>
              </p:ext>
            </p:extLst>
          </p:nvPr>
        </p:nvGraphicFramePr>
        <p:xfrm>
          <a:off x="147054" y="147053"/>
          <a:ext cx="8863262" cy="64168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209236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7710"/>
            <a:ext cx="8229600" cy="1143000"/>
          </a:xfrm>
        </p:spPr>
        <p:txBody>
          <a:bodyPr/>
          <a:lstStyle/>
          <a:p>
            <a:r>
              <a:rPr lang="en-US" dirty="0" smtClean="0"/>
              <a:t>Waiver of Rights</a:t>
            </a:r>
            <a:endParaRPr lang="en-US" dirty="0"/>
          </a:p>
        </p:txBody>
      </p:sp>
      <p:sp>
        <p:nvSpPr>
          <p:cNvPr id="3" name="Content Placeholder 2"/>
          <p:cNvSpPr>
            <a:spLocks noGrp="1"/>
          </p:cNvSpPr>
          <p:nvPr>
            <p:ph idx="1"/>
          </p:nvPr>
        </p:nvSpPr>
        <p:spPr>
          <a:xfrm>
            <a:off x="457200" y="521368"/>
            <a:ext cx="8229600" cy="6336632"/>
          </a:xfrm>
        </p:spPr>
        <p:txBody>
          <a:bodyPr>
            <a:normAutofit fontScale="62500" lnSpcReduction="20000"/>
          </a:bodyPr>
          <a:lstStyle/>
          <a:p>
            <a:pPr lvl="0"/>
            <a:r>
              <a:rPr lang="en-US" dirty="0"/>
              <a:t>Waive AC: Coded when the company waived attorney-client privilege</a:t>
            </a:r>
            <a:endParaRPr lang="en-US" sz="2800" dirty="0"/>
          </a:p>
          <a:p>
            <a:pPr lvl="1"/>
            <a:r>
              <a:rPr lang="en-US" dirty="0"/>
              <a:t>Not asserting a claim of attorney-client or work-product privilege as to any documents, information, or testimony requested by the Department or the SEC related to factual internal investigations or contemporaneous advice given to AIG-FP concerning the subject matters. In making production of any such documents, AIG-FP neither expressly nor implicitly waives its right to assert any privilege that is available under Jaw against entities</a:t>
            </a:r>
            <a:endParaRPr lang="en-US" sz="2400" dirty="0"/>
          </a:p>
          <a:p>
            <a:pPr lvl="0"/>
            <a:r>
              <a:rPr lang="en-US" dirty="0"/>
              <a:t>Limited privilege waiver: Coded when a limited privilege waiver was requested.</a:t>
            </a:r>
            <a:endParaRPr lang="en-US" sz="2800" dirty="0"/>
          </a:p>
          <a:p>
            <a:pPr lvl="1"/>
            <a:r>
              <a:rPr lang="en-US" dirty="0"/>
              <a:t>(c) if requested by the USAOs, negotiate in good faith to attempt to arrive at a limited waiver of the attorney-client privilege and work­ product doctrine sufficient to allow the USAOs to be provided with identified materials otherwise withheld under a claim of these protections;</a:t>
            </a:r>
            <a:endParaRPr lang="en-US" sz="2400" dirty="0"/>
          </a:p>
          <a:p>
            <a:pPr lvl="0"/>
            <a:r>
              <a:rPr lang="en-US" dirty="0"/>
              <a:t>Not waiving AC: Coded when the company did not waive Attorney-Client Privilege.</a:t>
            </a:r>
            <a:endParaRPr lang="en-US" sz="2800" dirty="0"/>
          </a:p>
          <a:p>
            <a:pPr lvl="1"/>
            <a:r>
              <a:rPr lang="en-US" dirty="0"/>
              <a:t>Nothing in this Agreement shall be construed as a waiver by Alpha or Massey of the attorney-client privilege, the attorney work-product doctrine, or any other applicable privilege or protection with respect to documents or records requested by the Government.</a:t>
            </a:r>
            <a:endParaRPr lang="en-US" sz="2400" dirty="0"/>
          </a:p>
          <a:p>
            <a:pPr lvl="0"/>
            <a:r>
              <a:rPr lang="en-US" dirty="0"/>
              <a:t>6</a:t>
            </a:r>
            <a:r>
              <a:rPr lang="en-US" baseline="30000" dirty="0"/>
              <a:t>th</a:t>
            </a:r>
            <a:r>
              <a:rPr lang="en-US" dirty="0"/>
              <a:t>: Coded when the company waived its rights to a speedy trial.</a:t>
            </a:r>
            <a:endParaRPr lang="en-US" sz="2800" dirty="0"/>
          </a:p>
          <a:p>
            <a:pPr lvl="1"/>
            <a:r>
              <a:rPr lang="en-US" dirty="0"/>
              <a:t>By entry into this Agreement, ACADEMI LLC and its former affiliates expressly waive all rights to a speedy trial pursuant to the Sixth Amendment of the United States Constitution, </a:t>
            </a:r>
            <a:endParaRPr lang="en-US" sz="2400" dirty="0"/>
          </a:p>
        </p:txBody>
      </p:sp>
    </p:spTree>
    <p:extLst>
      <p:ext uri="{BB962C8B-B14F-4D97-AF65-F5344CB8AC3E}">
        <p14:creationId xmlns:p14="http://schemas.microsoft.com/office/powerpoint/2010/main" val="37154802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7710"/>
            <a:ext cx="8229600" cy="1143000"/>
          </a:xfrm>
        </p:spPr>
        <p:txBody>
          <a:bodyPr/>
          <a:lstStyle/>
          <a:p>
            <a:r>
              <a:rPr lang="en-US" dirty="0" smtClean="0"/>
              <a:t>Waiver of Rights</a:t>
            </a:r>
            <a:endParaRPr lang="en-US" dirty="0"/>
          </a:p>
        </p:txBody>
      </p:sp>
      <p:sp>
        <p:nvSpPr>
          <p:cNvPr id="3" name="Content Placeholder 2"/>
          <p:cNvSpPr>
            <a:spLocks noGrp="1"/>
          </p:cNvSpPr>
          <p:nvPr>
            <p:ph idx="1"/>
          </p:nvPr>
        </p:nvSpPr>
        <p:spPr>
          <a:xfrm>
            <a:off x="457200" y="521368"/>
            <a:ext cx="8229600" cy="6336632"/>
          </a:xfrm>
        </p:spPr>
        <p:txBody>
          <a:bodyPr>
            <a:normAutofit fontScale="55000" lnSpcReduction="20000"/>
          </a:bodyPr>
          <a:lstStyle/>
          <a:p>
            <a:pPr lvl="0"/>
            <a:r>
              <a:rPr lang="en-US" dirty="0" err="1" smtClean="0"/>
              <a:t>SoL</a:t>
            </a:r>
            <a:r>
              <a:rPr lang="en-US" dirty="0"/>
              <a:t>: Coded when waived the right to bring a challenge regarding statute of limitations or when the statute of limitations was tolled.</a:t>
            </a:r>
            <a:endParaRPr lang="en-US" sz="2800" dirty="0"/>
          </a:p>
          <a:p>
            <a:pPr lvl="1"/>
            <a:r>
              <a:rPr lang="en-US" dirty="0"/>
              <a:t>Adams Thermal further knowingly waives any claim to assert that the prosecution is time barred under the statute of limitations or any other provision.</a:t>
            </a:r>
            <a:endParaRPr lang="en-US" sz="2400" dirty="0"/>
          </a:p>
          <a:p>
            <a:pPr lvl="1"/>
            <a:r>
              <a:rPr lang="en-US" dirty="0" smtClean="0"/>
              <a:t>The </a:t>
            </a:r>
            <a:r>
              <a:rPr lang="en-US" dirty="0"/>
              <a:t>Respondent agrees that the running of any statute of limitations applicable to any action or proceeding against it authorized, instituted, or brought by or on behalf of the Commission arising out of the Investigation (an “Enforcement Action”), including any sanctions or relief that may be imposed therein, is tolled and suspended during the Deferred Period. </a:t>
            </a:r>
            <a:endParaRPr lang="en-US" sz="2400" dirty="0"/>
          </a:p>
          <a:p>
            <a:pPr lvl="0"/>
            <a:r>
              <a:rPr lang="en-US" dirty="0"/>
              <a:t>Admissibility: Coded when waived the right to challenge admissibility of information.</a:t>
            </a:r>
            <a:endParaRPr lang="en-US" sz="2800" dirty="0"/>
          </a:p>
          <a:p>
            <a:pPr lvl="1"/>
            <a:r>
              <a:rPr lang="en-US" dirty="0"/>
              <a:t>If the United States, pursuant to Paragraph 10 of this Agreement, initiates a prosecution that is deferred by this Agreement against ABN, ABN agrees that it will neither contest the admissibility of the Factual Statement, reports, or any other documents provided by ABN to the United States or the government of the Netherlands, nor contradict in any such proceeding the facts contained within the Factual Statement.</a:t>
            </a:r>
            <a:endParaRPr lang="en-US" sz="2400" dirty="0"/>
          </a:p>
          <a:p>
            <a:pPr lvl="1"/>
            <a:r>
              <a:rPr lang="en-US" dirty="0"/>
              <a:t>It is understood that if it is determined that Adelphia has committed any crime after signing this Agreement or has given false, incomplete, or misleading testimony or information, or has otherwise violated any provision of this Agreement, (a) all statements made by Adelphia to this Office, the SEC, or other designated law enforcement agents, and any testimony given by any then current officer, agent or employee of Adelphia before a grand jury or other tribunal, whether prior to or subsequent to the signing of this Agreement, and any leads from such statements or testimony shall be admissible in evidence in any criminal proceeding brought against Adelphia; and (b) Adelphia shall assert no claim under the United States Constitution, any statute, Rule </a:t>
            </a:r>
            <a:r>
              <a:rPr lang="en-US" dirty="0" err="1"/>
              <a:t>ll</a:t>
            </a:r>
            <a:r>
              <a:rPr lang="en-US" dirty="0"/>
              <a:t> (e)(6) of the Federal Rules of Criminal Procedure, Rule 410 of the Federal Rules of Evidence, or any other federal rule that such statements or any leads therefrom should be suppressed</a:t>
            </a:r>
            <a:r>
              <a:rPr lang="en-US" dirty="0" smtClean="0"/>
              <a:t>.</a:t>
            </a:r>
            <a:endParaRPr lang="en-US" sz="2400" dirty="0"/>
          </a:p>
        </p:txBody>
      </p:sp>
    </p:spTree>
    <p:extLst>
      <p:ext uri="{BB962C8B-B14F-4D97-AF65-F5344CB8AC3E}">
        <p14:creationId xmlns:p14="http://schemas.microsoft.com/office/powerpoint/2010/main" val="17525014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7710"/>
            <a:ext cx="8229600" cy="1143000"/>
          </a:xfrm>
        </p:spPr>
        <p:txBody>
          <a:bodyPr/>
          <a:lstStyle/>
          <a:p>
            <a:r>
              <a:rPr lang="en-US" dirty="0" smtClean="0"/>
              <a:t>Waiver of Rights</a:t>
            </a:r>
            <a:endParaRPr lang="en-US" dirty="0"/>
          </a:p>
        </p:txBody>
      </p:sp>
      <p:sp>
        <p:nvSpPr>
          <p:cNvPr id="3" name="Content Placeholder 2"/>
          <p:cNvSpPr>
            <a:spLocks noGrp="1"/>
          </p:cNvSpPr>
          <p:nvPr>
            <p:ph idx="1"/>
          </p:nvPr>
        </p:nvSpPr>
        <p:spPr>
          <a:xfrm>
            <a:off x="457200" y="521368"/>
            <a:ext cx="8229600" cy="6336632"/>
          </a:xfrm>
        </p:spPr>
        <p:txBody>
          <a:bodyPr>
            <a:normAutofit fontScale="85000" lnSpcReduction="20000"/>
          </a:bodyPr>
          <a:lstStyle/>
          <a:p>
            <a:pPr lvl="0"/>
            <a:r>
              <a:rPr lang="en-US" dirty="0"/>
              <a:t>Indictment: Coded when waived right to indictment</a:t>
            </a:r>
            <a:endParaRPr lang="en-US" sz="2800" dirty="0"/>
          </a:p>
          <a:p>
            <a:pPr lvl="1"/>
            <a:r>
              <a:rPr lang="en-US" dirty="0"/>
              <a:t>Waiver of Rights: Novo knowingly waives its right to indictment on the charges described in Paragraph 2 and contained in the Information</a:t>
            </a:r>
            <a:endParaRPr lang="en-US" sz="2400" dirty="0"/>
          </a:p>
          <a:p>
            <a:pPr lvl="0"/>
            <a:r>
              <a:rPr lang="en-US" dirty="0"/>
              <a:t>Disclosure: Coded when the company “consents to any and all disclosures”</a:t>
            </a:r>
            <a:endParaRPr lang="en-US" sz="2800" dirty="0"/>
          </a:p>
          <a:p>
            <a:pPr lvl="1"/>
            <a:r>
              <a:rPr lang="en-US" dirty="0"/>
              <a:t>With respect to any information, testimony, document, record or other tangible evidence provided to the Department of Justice pursuant to this Agreement, AOL consents to any and all disclosures to the SEC and law enforcement entities of such materials as the Department of Justice, in its sole reasonable discretion, deems appropriate in furtherance of its criminal investigation of any individuals related to the subject matters.</a:t>
            </a:r>
            <a:endParaRPr lang="en-US" sz="2400" dirty="0"/>
          </a:p>
          <a:p>
            <a:pPr lvl="0"/>
            <a:r>
              <a:rPr lang="en-US" dirty="0"/>
              <a:t>Venue: Coded when waiving venue.</a:t>
            </a:r>
            <a:endParaRPr lang="en-US" sz="2800" dirty="0"/>
          </a:p>
          <a:p>
            <a:pPr lvl="1"/>
            <a:r>
              <a:rPr lang="en-US" dirty="0"/>
              <a:t>Further, Friedman’s agrees that such proceeding may be commenced in the Eastern District of New York and Friedman’s hereby waives any right to challenge the venue in the Eastern District of New York.</a:t>
            </a:r>
            <a:endParaRPr lang="en-US" sz="2400" dirty="0"/>
          </a:p>
          <a:p>
            <a:endParaRPr lang="en-US" dirty="0"/>
          </a:p>
          <a:p>
            <a:endParaRPr lang="en-US" dirty="0"/>
          </a:p>
        </p:txBody>
      </p:sp>
    </p:spTree>
    <p:extLst>
      <p:ext uri="{BB962C8B-B14F-4D97-AF65-F5344CB8AC3E}">
        <p14:creationId xmlns:p14="http://schemas.microsoft.com/office/powerpoint/2010/main" val="17525014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747189721"/>
              </p:ext>
            </p:extLst>
          </p:nvPr>
        </p:nvGraphicFramePr>
        <p:xfrm>
          <a:off x="200526" y="147053"/>
          <a:ext cx="8809790" cy="660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78613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3654119456"/>
              </p:ext>
            </p:extLst>
          </p:nvPr>
        </p:nvGraphicFramePr>
        <p:xfrm>
          <a:off x="147053" y="106948"/>
          <a:ext cx="8890000" cy="67510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3440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lstStyle/>
          <a:p>
            <a:r>
              <a:rPr lang="en-US" dirty="0"/>
              <a:t>NDPA Proliferation </a:t>
            </a:r>
            <a:r>
              <a:rPr lang="en-US" dirty="0" smtClean="0"/>
              <a:t>– </a:t>
            </a:r>
            <a:r>
              <a:rPr lang="en-US" dirty="0"/>
              <a:t>Factors </a:t>
            </a:r>
            <a:endParaRPr lang="en-US" dirty="0"/>
          </a:p>
        </p:txBody>
      </p:sp>
      <p:sp>
        <p:nvSpPr>
          <p:cNvPr id="3" name="Content Placeholder 2"/>
          <p:cNvSpPr>
            <a:spLocks noGrp="1"/>
          </p:cNvSpPr>
          <p:nvPr>
            <p:ph idx="1"/>
          </p:nvPr>
        </p:nvSpPr>
        <p:spPr>
          <a:xfrm>
            <a:off x="0" y="641684"/>
            <a:ext cx="9331158" cy="6309895"/>
          </a:xfrm>
        </p:spPr>
        <p:txBody>
          <a:bodyPr>
            <a:normAutofit fontScale="85000" lnSpcReduction="20000"/>
          </a:bodyPr>
          <a:lstStyle/>
          <a:p>
            <a:r>
              <a:rPr lang="en-US" dirty="0" smtClean="0"/>
              <a:t>1990s: DOJ expands </a:t>
            </a:r>
            <a:r>
              <a:rPr lang="en-US" dirty="0" smtClean="0"/>
              <a:t>application of NDPAs incrementally</a:t>
            </a:r>
          </a:p>
          <a:p>
            <a:r>
              <a:rPr lang="en-US" dirty="0" smtClean="0"/>
              <a:t>2013: SEC starts </a:t>
            </a:r>
            <a:r>
              <a:rPr lang="en-US" dirty="0"/>
              <a:t>issuing DPAs against individuals and </a:t>
            </a:r>
            <a:r>
              <a:rPr lang="en-US" dirty="0" smtClean="0"/>
              <a:t>corporations - Antitrust </a:t>
            </a:r>
            <a:r>
              <a:rPr lang="en-US" dirty="0"/>
              <a:t>Division of </a:t>
            </a:r>
            <a:r>
              <a:rPr lang="en-US" dirty="0" smtClean="0"/>
              <a:t>DOJ </a:t>
            </a:r>
            <a:r>
              <a:rPr lang="en-US" dirty="0" smtClean="0"/>
              <a:t>enters into </a:t>
            </a:r>
            <a:r>
              <a:rPr lang="en-US" dirty="0"/>
              <a:t>its first DPA </a:t>
            </a:r>
          </a:p>
          <a:p>
            <a:r>
              <a:rPr lang="en-US" dirty="0" smtClean="0"/>
              <a:t>Incentives for Government:</a:t>
            </a:r>
          </a:p>
          <a:p>
            <a:pPr lvl="1"/>
            <a:r>
              <a:rPr lang="en-US" dirty="0" smtClean="0"/>
              <a:t>Prosecutors </a:t>
            </a:r>
            <a:r>
              <a:rPr lang="en-US" dirty="0"/>
              <a:t>and corporations have strong incentives to enter into </a:t>
            </a:r>
            <a:r>
              <a:rPr lang="en-US" dirty="0" smtClean="0"/>
              <a:t>NDPAs </a:t>
            </a:r>
            <a:r>
              <a:rPr lang="en-US" dirty="0"/>
              <a:t>and avoid a </a:t>
            </a:r>
            <a:r>
              <a:rPr lang="en-US" dirty="0" smtClean="0"/>
              <a:t>trial</a:t>
            </a:r>
          </a:p>
          <a:p>
            <a:pPr lvl="1"/>
            <a:r>
              <a:rPr lang="en-US" dirty="0" smtClean="0"/>
              <a:t>Prosecutors use NDPAs </a:t>
            </a:r>
            <a:r>
              <a:rPr lang="en-US" dirty="0"/>
              <a:t>to avoid an expensive trial against a sophisticated and well-funded corporate </a:t>
            </a:r>
            <a:r>
              <a:rPr lang="en-US" dirty="0" smtClean="0"/>
              <a:t>defendant  </a:t>
            </a:r>
          </a:p>
          <a:p>
            <a:pPr lvl="1"/>
            <a:r>
              <a:rPr lang="en-US" dirty="0" smtClean="0"/>
              <a:t>NDPAs </a:t>
            </a:r>
            <a:r>
              <a:rPr lang="en-US" dirty="0"/>
              <a:t>help prosecutors to impose and enforce monetary penalties, create compliance reform, and force the corporation to fund its own internal </a:t>
            </a:r>
            <a:r>
              <a:rPr lang="en-US" dirty="0" smtClean="0"/>
              <a:t>investigation</a:t>
            </a:r>
          </a:p>
          <a:p>
            <a:r>
              <a:rPr lang="en-US" dirty="0" smtClean="0"/>
              <a:t>Incentives for Corporations: </a:t>
            </a:r>
          </a:p>
          <a:p>
            <a:pPr lvl="1"/>
            <a:r>
              <a:rPr lang="en-US" dirty="0" smtClean="0"/>
              <a:t>NDPAs </a:t>
            </a:r>
            <a:r>
              <a:rPr lang="en-US" dirty="0"/>
              <a:t>allow corporations to avoid the collateral consequences often linked to federal indictment, avoid costly litigation, and mitigate risk. </a:t>
            </a:r>
          </a:p>
          <a:p>
            <a:pPr lvl="1"/>
            <a:r>
              <a:rPr lang="en-US" dirty="0" smtClean="0"/>
              <a:t>N</a:t>
            </a:r>
            <a:r>
              <a:rPr lang="en-US" dirty="0"/>
              <a:t>/DPAs allow corporations to institute new policies and satisfy the demands of prosecutors while addressing concerns about the culpability of their executives. </a:t>
            </a:r>
          </a:p>
        </p:txBody>
      </p:sp>
    </p:spTree>
    <p:extLst>
      <p:ext uri="{BB962C8B-B14F-4D97-AF65-F5344CB8AC3E}">
        <p14:creationId xmlns:p14="http://schemas.microsoft.com/office/powerpoint/2010/main" val="32360222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091053632"/>
              </p:ext>
            </p:extLst>
          </p:nvPr>
        </p:nvGraphicFramePr>
        <p:xfrm>
          <a:off x="93579" y="106947"/>
          <a:ext cx="8930105" cy="65906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34404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909124718"/>
              </p:ext>
            </p:extLst>
          </p:nvPr>
        </p:nvGraphicFramePr>
        <p:xfrm>
          <a:off x="93579" y="133684"/>
          <a:ext cx="8956842" cy="64703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84748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9889"/>
            <a:ext cx="8229600" cy="1143000"/>
          </a:xfrm>
        </p:spPr>
        <p:txBody>
          <a:bodyPr>
            <a:normAutofit/>
          </a:bodyPr>
          <a:lstStyle/>
          <a:p>
            <a:pPr>
              <a:spcBef>
                <a:spcPts val="0"/>
              </a:spcBef>
            </a:pPr>
            <a:r>
              <a:rPr lang="en-US" b="1" i="1" dirty="0"/>
              <a:t>NDPA Effect on </a:t>
            </a:r>
            <a:r>
              <a:rPr lang="en-US" b="1" i="1" dirty="0" smtClean="0"/>
              <a:t>Financial Industry</a:t>
            </a:r>
            <a:endParaRPr lang="en-US" b="1" i="1" dirty="0"/>
          </a:p>
        </p:txBody>
      </p:sp>
      <p:graphicFrame>
        <p:nvGraphicFramePr>
          <p:cNvPr id="4" name="Chart 3"/>
          <p:cNvGraphicFramePr/>
          <p:nvPr>
            <p:extLst>
              <p:ext uri="{D42A27DB-BD31-4B8C-83A1-F6EECF244321}">
                <p14:modId xmlns:p14="http://schemas.microsoft.com/office/powerpoint/2010/main" val="1266022873"/>
              </p:ext>
            </p:extLst>
          </p:nvPr>
        </p:nvGraphicFramePr>
        <p:xfrm>
          <a:off x="360947" y="855579"/>
          <a:ext cx="8609264" cy="584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03650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normAutofit/>
          </a:bodyPr>
          <a:lstStyle/>
          <a:p>
            <a:pPr>
              <a:spcBef>
                <a:spcPts val="0"/>
              </a:spcBef>
            </a:pPr>
            <a:r>
              <a:rPr lang="en-US" b="1" i="1" dirty="0"/>
              <a:t>NDPA Effect on </a:t>
            </a:r>
            <a:r>
              <a:rPr lang="en-US" b="1" i="1" dirty="0" smtClean="0"/>
              <a:t>Financial Industry</a:t>
            </a:r>
            <a:endParaRPr lang="en-US" b="1" i="1" dirty="0"/>
          </a:p>
        </p:txBody>
      </p:sp>
      <p:graphicFrame>
        <p:nvGraphicFramePr>
          <p:cNvPr id="4" name="Chart 3"/>
          <p:cNvGraphicFramePr/>
          <p:nvPr>
            <p:extLst>
              <p:ext uri="{D42A27DB-BD31-4B8C-83A1-F6EECF244321}">
                <p14:modId xmlns:p14="http://schemas.microsoft.com/office/powerpoint/2010/main" val="3236420750"/>
              </p:ext>
            </p:extLst>
          </p:nvPr>
        </p:nvGraphicFramePr>
        <p:xfrm>
          <a:off x="160421" y="668421"/>
          <a:ext cx="8836525" cy="60558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03650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normAutofit/>
          </a:bodyPr>
          <a:lstStyle/>
          <a:p>
            <a:pPr>
              <a:spcBef>
                <a:spcPts val="0"/>
              </a:spcBef>
            </a:pPr>
            <a:r>
              <a:rPr lang="en-US" b="1" i="1" dirty="0"/>
              <a:t>NDPA Effect on </a:t>
            </a:r>
            <a:r>
              <a:rPr lang="en-US" b="1" i="1" dirty="0" smtClean="0"/>
              <a:t>Financial Industry</a:t>
            </a:r>
            <a:endParaRPr lang="en-US" b="1" i="1" dirty="0"/>
          </a:p>
        </p:txBody>
      </p:sp>
      <p:graphicFrame>
        <p:nvGraphicFramePr>
          <p:cNvPr id="4" name="Chart 3"/>
          <p:cNvGraphicFramePr/>
          <p:nvPr>
            <p:extLst>
              <p:ext uri="{D42A27DB-BD31-4B8C-83A1-F6EECF244321}">
                <p14:modId xmlns:p14="http://schemas.microsoft.com/office/powerpoint/2010/main" val="2438172981"/>
              </p:ext>
            </p:extLst>
          </p:nvPr>
        </p:nvGraphicFramePr>
        <p:xfrm>
          <a:off x="213895" y="655053"/>
          <a:ext cx="8742947" cy="60291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03650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normAutofit/>
          </a:bodyPr>
          <a:lstStyle/>
          <a:p>
            <a:pPr>
              <a:spcBef>
                <a:spcPts val="0"/>
              </a:spcBef>
            </a:pPr>
            <a:r>
              <a:rPr lang="en-US" b="1" i="1" dirty="0"/>
              <a:t>NDPA Effect on </a:t>
            </a:r>
            <a:r>
              <a:rPr lang="en-US" b="1" i="1" dirty="0" smtClean="0"/>
              <a:t>Financial Industry</a:t>
            </a:r>
            <a:endParaRPr lang="en-US" b="1" i="1" dirty="0"/>
          </a:p>
        </p:txBody>
      </p:sp>
      <p:graphicFrame>
        <p:nvGraphicFramePr>
          <p:cNvPr id="4" name="Chart 3"/>
          <p:cNvGraphicFramePr/>
          <p:nvPr>
            <p:extLst>
              <p:ext uri="{D42A27DB-BD31-4B8C-83A1-F6EECF244321}">
                <p14:modId xmlns:p14="http://schemas.microsoft.com/office/powerpoint/2010/main" val="1210078850"/>
              </p:ext>
            </p:extLst>
          </p:nvPr>
        </p:nvGraphicFramePr>
        <p:xfrm>
          <a:off x="-1" y="628316"/>
          <a:ext cx="9050421" cy="60291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03650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normAutofit/>
          </a:bodyPr>
          <a:lstStyle/>
          <a:p>
            <a:pPr>
              <a:spcBef>
                <a:spcPts val="0"/>
              </a:spcBef>
            </a:pPr>
            <a:r>
              <a:rPr lang="en-US" b="1" i="1" dirty="0"/>
              <a:t>NDPA Effect on </a:t>
            </a:r>
            <a:r>
              <a:rPr lang="en-US" b="1" i="1" dirty="0" smtClean="0"/>
              <a:t>Financial Industry</a:t>
            </a:r>
            <a:endParaRPr lang="en-US" b="1" i="1" dirty="0"/>
          </a:p>
        </p:txBody>
      </p:sp>
      <p:graphicFrame>
        <p:nvGraphicFramePr>
          <p:cNvPr id="4" name="Chart 3"/>
          <p:cNvGraphicFramePr/>
          <p:nvPr>
            <p:extLst>
              <p:ext uri="{D42A27DB-BD31-4B8C-83A1-F6EECF244321}">
                <p14:modId xmlns:p14="http://schemas.microsoft.com/office/powerpoint/2010/main" val="1978365417"/>
              </p:ext>
            </p:extLst>
          </p:nvPr>
        </p:nvGraphicFramePr>
        <p:xfrm>
          <a:off x="93579" y="628316"/>
          <a:ext cx="9050421" cy="62296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03650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83"/>
            <a:ext cx="8229600" cy="1143000"/>
          </a:xfrm>
        </p:spPr>
        <p:txBody>
          <a:bodyPr>
            <a:normAutofit/>
          </a:bodyPr>
          <a:lstStyle/>
          <a:p>
            <a:pPr>
              <a:spcBef>
                <a:spcPts val="0"/>
              </a:spcBef>
            </a:pPr>
            <a:r>
              <a:rPr lang="en-US" sz="3200" b="1" i="1" dirty="0"/>
              <a:t>NDPA Effect on Competition and Collaboration in International Financial Markets</a:t>
            </a:r>
          </a:p>
        </p:txBody>
      </p:sp>
      <p:sp>
        <p:nvSpPr>
          <p:cNvPr id="3" name="Content Placeholder 2"/>
          <p:cNvSpPr>
            <a:spLocks noGrp="1"/>
          </p:cNvSpPr>
          <p:nvPr>
            <p:ph idx="1"/>
          </p:nvPr>
        </p:nvSpPr>
        <p:spPr>
          <a:xfrm>
            <a:off x="307474" y="1130218"/>
            <a:ext cx="8649368" cy="5594098"/>
          </a:xfrm>
        </p:spPr>
        <p:txBody>
          <a:bodyPr/>
          <a:lstStyle/>
          <a:p>
            <a:r>
              <a:rPr lang="en-US" dirty="0"/>
              <a:t>Responding to the crisis, authorities proposed a diverse array of regulatory reforms</a:t>
            </a:r>
            <a:r>
              <a:rPr lang="en-US" dirty="0" smtClean="0"/>
              <a:t>.</a:t>
            </a:r>
          </a:p>
          <a:p>
            <a:r>
              <a:rPr lang="en-US" dirty="0" smtClean="0"/>
              <a:t>Role of NDPAs in the reform efforts? </a:t>
            </a:r>
          </a:p>
          <a:p>
            <a:r>
              <a:rPr lang="en-US" dirty="0" smtClean="0"/>
              <a:t>Adding to existing regulatory burden? </a:t>
            </a:r>
          </a:p>
          <a:p>
            <a:r>
              <a:rPr lang="en-US" dirty="0" smtClean="0"/>
              <a:t>Effect on Competitiveness of US Capital Markets? </a:t>
            </a:r>
          </a:p>
          <a:p>
            <a:r>
              <a:rPr lang="en-US" dirty="0" smtClean="0"/>
              <a:t>Barriers to Entry? </a:t>
            </a:r>
          </a:p>
          <a:p>
            <a:r>
              <a:rPr lang="en-US" dirty="0" smtClean="0"/>
              <a:t>Issue for dual listings? </a:t>
            </a:r>
            <a:endParaRPr lang="en-US" dirty="0"/>
          </a:p>
        </p:txBody>
      </p:sp>
    </p:spTree>
    <p:extLst>
      <p:ext uri="{BB962C8B-B14F-4D97-AF65-F5344CB8AC3E}">
        <p14:creationId xmlns:p14="http://schemas.microsoft.com/office/powerpoint/2010/main" val="32522607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63500"/>
            <a:ext cx="9144000" cy="6731000"/>
          </a:xfrm>
          <a:prstGeom prst="rect">
            <a:avLst/>
          </a:prstGeom>
        </p:spPr>
      </p:pic>
    </p:spTree>
    <p:extLst>
      <p:ext uri="{BB962C8B-B14F-4D97-AF65-F5344CB8AC3E}">
        <p14:creationId xmlns:p14="http://schemas.microsoft.com/office/powerpoint/2010/main" val="24787139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descr="Schumer Bloomberg Ex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157" y="217488"/>
            <a:ext cx="8662737" cy="664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721714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6862"/>
            <a:ext cx="8229600" cy="1143000"/>
          </a:xfrm>
        </p:spPr>
        <p:txBody>
          <a:bodyPr>
            <a:normAutofit/>
          </a:bodyPr>
          <a:lstStyle/>
          <a:p>
            <a:r>
              <a:rPr lang="en-US" dirty="0" smtClean="0"/>
              <a:t>Legitimacy Debate</a:t>
            </a:r>
            <a:endParaRPr lang="en-US" dirty="0"/>
          </a:p>
        </p:txBody>
      </p:sp>
      <p:sp>
        <p:nvSpPr>
          <p:cNvPr id="3" name="Content Placeholder 2"/>
          <p:cNvSpPr>
            <a:spLocks noGrp="1"/>
          </p:cNvSpPr>
          <p:nvPr>
            <p:ph idx="1"/>
          </p:nvPr>
        </p:nvSpPr>
        <p:spPr>
          <a:xfrm>
            <a:off x="0" y="614947"/>
            <a:ext cx="9144000" cy="6243053"/>
          </a:xfrm>
        </p:spPr>
        <p:txBody>
          <a:bodyPr>
            <a:normAutofit fontScale="92500" lnSpcReduction="10000"/>
          </a:bodyPr>
          <a:lstStyle/>
          <a:p>
            <a:r>
              <a:rPr lang="en-US" dirty="0" smtClean="0"/>
              <a:t>Prosecutors </a:t>
            </a:r>
            <a:r>
              <a:rPr lang="en-US" dirty="0"/>
              <a:t>can promote an ethical corporate culture through enhanced compliance measures in N/DPAs </a:t>
            </a:r>
            <a:endParaRPr lang="en-US" dirty="0"/>
          </a:p>
          <a:p>
            <a:r>
              <a:rPr lang="en-US" dirty="0" smtClean="0"/>
              <a:t>DOJ’s </a:t>
            </a:r>
            <a:r>
              <a:rPr lang="en-US" dirty="0"/>
              <a:t>expansionary tendencies in N/DPAs are a mere extension of </a:t>
            </a:r>
            <a:r>
              <a:rPr lang="en-US" dirty="0" smtClean="0"/>
              <a:t>compliance (Baer)</a:t>
            </a:r>
          </a:p>
          <a:p>
            <a:r>
              <a:rPr lang="en-US" dirty="0" smtClean="0"/>
              <a:t>“</a:t>
            </a:r>
            <a:r>
              <a:rPr lang="en-US" dirty="0"/>
              <a:t>independent private sector oversight” may help address the increased complexity of corporate crime and dwindling public funds </a:t>
            </a:r>
            <a:endParaRPr lang="en-US" dirty="0" smtClean="0"/>
          </a:p>
          <a:p>
            <a:r>
              <a:rPr lang="en-US" dirty="0"/>
              <a:t>P</a:t>
            </a:r>
            <a:r>
              <a:rPr lang="en-US" dirty="0" smtClean="0"/>
              <a:t>rosecutors </a:t>
            </a:r>
            <a:r>
              <a:rPr lang="en-US" dirty="0"/>
              <a:t>may be uniquely qualified to institute corporate governance </a:t>
            </a:r>
            <a:r>
              <a:rPr lang="en-US" dirty="0" smtClean="0"/>
              <a:t>changes</a:t>
            </a:r>
          </a:p>
          <a:p>
            <a:r>
              <a:rPr lang="en-US" dirty="0"/>
              <a:t>P</a:t>
            </a:r>
            <a:r>
              <a:rPr lang="en-US" dirty="0" smtClean="0"/>
              <a:t>rosecutors</a:t>
            </a:r>
            <a:r>
              <a:rPr lang="en-US" dirty="0"/>
              <a:t>’ experience, education, and ability to fill a void left by the </a:t>
            </a:r>
            <a:r>
              <a:rPr lang="en-US" dirty="0" smtClean="0"/>
              <a:t>system </a:t>
            </a:r>
            <a:endParaRPr lang="en-US" dirty="0" smtClean="0"/>
          </a:p>
          <a:p>
            <a:r>
              <a:rPr lang="en-US" dirty="0" smtClean="0"/>
              <a:t>Form of Dynamic regulation based on institution specific, </a:t>
            </a:r>
            <a:r>
              <a:rPr lang="en-US" dirty="0" smtClean="0"/>
              <a:t>decentralized, </a:t>
            </a:r>
            <a:r>
              <a:rPr lang="en-US" dirty="0" smtClean="0"/>
              <a:t>and highly relevant information</a:t>
            </a:r>
            <a:endParaRPr lang="en-US" dirty="0"/>
          </a:p>
        </p:txBody>
      </p:sp>
    </p:spTree>
    <p:extLst>
      <p:ext uri="{BB962C8B-B14F-4D97-AF65-F5344CB8AC3E}">
        <p14:creationId xmlns:p14="http://schemas.microsoft.com/office/powerpoint/2010/main" val="2587228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0" y="6324600"/>
            <a:ext cx="8915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pPr>
            <a:r>
              <a:rPr lang="en-US" sz="1800"/>
              <a:t>Source: Financial Services Forum, 2007 Global Capital Markets Survey</a:t>
            </a:r>
          </a:p>
        </p:txBody>
      </p:sp>
      <p:pic>
        <p:nvPicPr>
          <p:cNvPr id="45058" name="Picture 3" descr="litigration ch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06948"/>
            <a:ext cx="8991600" cy="5873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7018629"/>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oter Placeholder 11"/>
          <p:cNvSpPr>
            <a:spLocks noGrp="1"/>
          </p:cNvSpPr>
          <p:nvPr>
            <p:ph type="ftr" sz="quarter" idx="11"/>
          </p:nvPr>
        </p:nvSpPr>
        <p:spPr>
          <a:xfrm>
            <a:off x="2362200" y="6356350"/>
            <a:ext cx="4419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charset="0"/>
                <a:ea typeface="ＭＳ Ｐゴシック" charset="0"/>
                <a:cs typeface="ＭＳ Ｐゴシック" charset="0"/>
              </a:defRPr>
            </a:lvl1pPr>
            <a:lvl2pPr marL="742950" indent="-285750">
              <a:defRPr sz="2000">
                <a:solidFill>
                  <a:schemeClr val="tx1"/>
                </a:solidFill>
                <a:latin typeface="Times New Roman" charset="0"/>
                <a:ea typeface="ＭＳ Ｐゴシック" charset="0"/>
              </a:defRPr>
            </a:lvl2pPr>
            <a:lvl3pPr marL="1143000" indent="-228600">
              <a:defRPr sz="2000">
                <a:solidFill>
                  <a:schemeClr val="tx1"/>
                </a:solidFill>
                <a:latin typeface="Times New Roman" charset="0"/>
                <a:ea typeface="ＭＳ Ｐゴシック" charset="0"/>
              </a:defRPr>
            </a:lvl3pPr>
            <a:lvl4pPr marL="1600200" indent="-228600">
              <a:defRPr sz="2000">
                <a:solidFill>
                  <a:schemeClr val="tx1"/>
                </a:solidFill>
                <a:latin typeface="Times New Roman" charset="0"/>
                <a:ea typeface="ＭＳ Ｐゴシック" charset="0"/>
              </a:defRPr>
            </a:lvl4pPr>
            <a:lvl5pPr marL="2057400" indent="-228600">
              <a:defRPr sz="20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0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0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0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000">
                <a:solidFill>
                  <a:schemeClr val="tx1"/>
                </a:solidFill>
                <a:latin typeface="Times New Roman" charset="0"/>
                <a:ea typeface="ＭＳ Ｐゴシック" charset="0"/>
              </a:defRPr>
            </a:lvl9pPr>
          </a:lstStyle>
          <a:p>
            <a:r>
              <a:rPr lang="en-US" sz="1000"/>
              <a:t>Source: Cornerstone Research: Securities Class Action Filings, 2011 Year in Review</a:t>
            </a:r>
          </a:p>
        </p:txBody>
      </p:sp>
      <p:pic>
        <p:nvPicPr>
          <p:cNvPr id="3" name="Picture 2"/>
          <p:cNvPicPr>
            <a:picLocks noChangeAspect="1"/>
          </p:cNvPicPr>
          <p:nvPr/>
        </p:nvPicPr>
        <p:blipFill>
          <a:blip r:embed="rId3"/>
          <a:stretch>
            <a:fillRect/>
          </a:stretch>
        </p:blipFill>
        <p:spPr>
          <a:xfrm>
            <a:off x="127000" y="482600"/>
            <a:ext cx="8890000" cy="5892800"/>
          </a:xfrm>
          <a:prstGeom prst="rect">
            <a:avLst/>
          </a:prstGeom>
        </p:spPr>
      </p:pic>
    </p:spTree>
    <p:extLst>
      <p:ext uri="{BB962C8B-B14F-4D97-AF65-F5344CB8AC3E}">
        <p14:creationId xmlns:p14="http://schemas.microsoft.com/office/powerpoint/2010/main" val="6493266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3105835"/>
            <a:ext cx="4572000" cy="646331"/>
          </a:xfrm>
          <a:prstGeom prst="rect">
            <a:avLst/>
          </a:prstGeom>
        </p:spPr>
        <p:txBody>
          <a:bodyPr>
            <a:spAutoFit/>
          </a:bodyPr>
          <a:lstStyle/>
          <a:p>
            <a:endParaRPr lang="en-US" dirty="0">
              <a:solidFill>
                <a:prstClr val="black"/>
              </a:solidFill>
              <a:latin typeface="TimesNewRomanPSMT"/>
            </a:endParaRPr>
          </a:p>
          <a:p>
            <a:r>
              <a:rPr lang="en-US" dirty="0">
                <a:solidFill>
                  <a:srgbClr val="18376A"/>
                </a:solidFill>
              </a:rPr>
              <a:t> </a:t>
            </a:r>
            <a:endParaRPr lang="en-US" dirty="0">
              <a:solidFill>
                <a:prstClr val="black"/>
              </a:solidFill>
              <a:latin typeface="TimesNewRomanPSMT"/>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57895" cy="6751053"/>
          </a:xfrm>
          <a:prstGeom prst="rect">
            <a:avLst/>
          </a:prstGeom>
          <a:noFill/>
          <a:ln>
            <a:noFill/>
          </a:ln>
        </p:spPr>
      </p:pic>
    </p:spTree>
    <p:extLst>
      <p:ext uri="{BB962C8B-B14F-4D97-AF65-F5344CB8AC3E}">
        <p14:creationId xmlns:p14="http://schemas.microsoft.com/office/powerpoint/2010/main" val="39241322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spcBef>
                <a:spcPts val="0"/>
              </a:spcBef>
            </a:pPr>
            <a:r>
              <a:rPr lang="en-US" sz="3200" b="1" i="1" dirty="0"/>
              <a:t>NDPA Effect on Competition and Collaboration in International Financial Markets</a:t>
            </a:r>
          </a:p>
        </p:txBody>
      </p:sp>
      <p:sp>
        <p:nvSpPr>
          <p:cNvPr id="3" name="Content Placeholder 2"/>
          <p:cNvSpPr>
            <a:spLocks noGrp="1"/>
          </p:cNvSpPr>
          <p:nvPr>
            <p:ph idx="1"/>
          </p:nvPr>
        </p:nvSpPr>
        <p:spPr>
          <a:xfrm>
            <a:off x="133684" y="1143000"/>
            <a:ext cx="9010316" cy="5715000"/>
          </a:xfrm>
        </p:spPr>
        <p:txBody>
          <a:bodyPr>
            <a:normAutofit fontScale="92500"/>
          </a:bodyPr>
          <a:lstStyle/>
          <a:p>
            <a:pPr marL="0" indent="0">
              <a:buNone/>
            </a:pPr>
            <a:r>
              <a:rPr lang="en-US" dirty="0"/>
              <a:t>NDPAs as Dynamic Regulation</a:t>
            </a:r>
          </a:p>
          <a:p>
            <a:r>
              <a:rPr lang="en-US" dirty="0"/>
              <a:t>I</a:t>
            </a:r>
            <a:r>
              <a:rPr lang="en-US" dirty="0" smtClean="0"/>
              <a:t>nstitution </a:t>
            </a:r>
            <a:r>
              <a:rPr lang="en-US" dirty="0"/>
              <a:t>specific, </a:t>
            </a:r>
            <a:r>
              <a:rPr lang="en-US" dirty="0" smtClean="0"/>
              <a:t>decentralized, </a:t>
            </a:r>
            <a:r>
              <a:rPr lang="en-US" dirty="0"/>
              <a:t>and </a:t>
            </a:r>
            <a:r>
              <a:rPr lang="en-US" dirty="0" smtClean="0"/>
              <a:t>high quality </a:t>
            </a:r>
            <a:r>
              <a:rPr lang="en-US" dirty="0"/>
              <a:t>information </a:t>
            </a:r>
            <a:r>
              <a:rPr lang="en-US" dirty="0" smtClean="0"/>
              <a:t>ex-ante not ex-post</a:t>
            </a:r>
            <a:endParaRPr lang="en-US" dirty="0"/>
          </a:p>
          <a:p>
            <a:r>
              <a:rPr lang="en-US" dirty="0"/>
              <a:t>Feedback </a:t>
            </a:r>
            <a:r>
              <a:rPr lang="en-US" dirty="0" smtClean="0"/>
              <a:t>Effects: Corp. vs. Regulator </a:t>
            </a:r>
            <a:endParaRPr lang="en-US" dirty="0"/>
          </a:p>
          <a:p>
            <a:pPr lvl="1"/>
            <a:r>
              <a:rPr lang="en-US" dirty="0" smtClean="0"/>
              <a:t>Wrongdoing </a:t>
            </a:r>
            <a:r>
              <a:rPr lang="en-US" dirty="0"/>
              <a:t>– </a:t>
            </a:r>
            <a:r>
              <a:rPr lang="en-US" dirty="0" smtClean="0"/>
              <a:t>Regulatory investigation</a:t>
            </a:r>
          </a:p>
          <a:p>
            <a:pPr lvl="1"/>
            <a:r>
              <a:rPr lang="en-US" dirty="0" smtClean="0"/>
              <a:t>Preemptive/Remedial Efforts – Regulatory evaluation</a:t>
            </a:r>
          </a:p>
          <a:p>
            <a:pPr lvl="1"/>
            <a:r>
              <a:rPr lang="en-US" dirty="0" smtClean="0"/>
              <a:t>Self-reporting – Regulatory evaluation </a:t>
            </a:r>
          </a:p>
          <a:p>
            <a:pPr lvl="1"/>
            <a:r>
              <a:rPr lang="en-US" dirty="0" smtClean="0"/>
              <a:t>Continuing Wrongdoing – Corporate criminal indictment </a:t>
            </a:r>
          </a:p>
          <a:p>
            <a:pPr lvl="1"/>
            <a:r>
              <a:rPr lang="en-US" dirty="0" smtClean="0"/>
              <a:t>Negotiation of NDPA - Execution of NDPA</a:t>
            </a:r>
          </a:p>
          <a:p>
            <a:r>
              <a:rPr lang="en-US" dirty="0" smtClean="0"/>
              <a:t>Intra NDPA Feedback Effects:</a:t>
            </a:r>
          </a:p>
          <a:p>
            <a:pPr lvl="1"/>
            <a:r>
              <a:rPr lang="en-US" dirty="0" smtClean="0"/>
              <a:t>Cooperation – Monitoring – Reporting </a:t>
            </a:r>
          </a:p>
          <a:p>
            <a:pPr lvl="2"/>
            <a:endParaRPr lang="en-US" dirty="0" smtClean="0"/>
          </a:p>
          <a:p>
            <a:pPr lvl="2"/>
            <a:endParaRPr lang="en-US" dirty="0" smtClean="0"/>
          </a:p>
          <a:p>
            <a:pPr lvl="2"/>
            <a:endParaRPr lang="en-US" dirty="0" smtClean="0"/>
          </a:p>
          <a:p>
            <a:pPr lvl="2"/>
            <a:endParaRPr lang="en-US" dirty="0"/>
          </a:p>
          <a:p>
            <a:pPr lvl="1"/>
            <a:endParaRPr lang="en-US" dirty="0"/>
          </a:p>
        </p:txBody>
      </p:sp>
    </p:spTree>
    <p:extLst>
      <p:ext uri="{BB962C8B-B14F-4D97-AF65-F5344CB8AC3E}">
        <p14:creationId xmlns:p14="http://schemas.microsoft.com/office/powerpoint/2010/main" val="5907304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spcBef>
                <a:spcPts val="0"/>
              </a:spcBef>
            </a:pPr>
            <a:r>
              <a:rPr lang="en-US" sz="3200" b="1" i="1" dirty="0"/>
              <a:t>NDPA Effect on Competition and Collaboration in International Financial Markets</a:t>
            </a:r>
          </a:p>
        </p:txBody>
      </p:sp>
      <p:sp>
        <p:nvSpPr>
          <p:cNvPr id="3" name="Content Placeholder 2"/>
          <p:cNvSpPr>
            <a:spLocks noGrp="1"/>
          </p:cNvSpPr>
          <p:nvPr>
            <p:ph idx="1"/>
          </p:nvPr>
        </p:nvSpPr>
        <p:spPr>
          <a:xfrm>
            <a:off x="133684" y="1143000"/>
            <a:ext cx="9010316" cy="5715000"/>
          </a:xfrm>
        </p:spPr>
        <p:txBody>
          <a:bodyPr>
            <a:normAutofit/>
          </a:bodyPr>
          <a:lstStyle/>
          <a:p>
            <a:r>
              <a:rPr lang="en-US" dirty="0" smtClean="0"/>
              <a:t>Effect on Competitiveness of US Capital Markets? </a:t>
            </a:r>
          </a:p>
          <a:p>
            <a:pPr lvl="1"/>
            <a:r>
              <a:rPr lang="en-US" dirty="0" smtClean="0"/>
              <a:t>Unlike </a:t>
            </a:r>
            <a:r>
              <a:rPr lang="en-US" dirty="0"/>
              <a:t>c</a:t>
            </a:r>
            <a:r>
              <a:rPr lang="en-US" dirty="0" smtClean="0"/>
              <a:t>ongressional mandates – NDPA feedback effect</a:t>
            </a:r>
          </a:p>
          <a:p>
            <a:pPr lvl="1"/>
            <a:r>
              <a:rPr lang="en-US" dirty="0" smtClean="0"/>
              <a:t>Unlike securities class action settlements – NDPA feedback effect  </a:t>
            </a:r>
          </a:p>
          <a:p>
            <a:r>
              <a:rPr lang="en-US" dirty="0" smtClean="0"/>
              <a:t>Market entrants only have to confront NDPAs upon: </a:t>
            </a:r>
          </a:p>
          <a:p>
            <a:pPr lvl="1"/>
            <a:r>
              <a:rPr lang="en-US" dirty="0" smtClean="0"/>
              <a:t>Wrongdoing </a:t>
            </a:r>
            <a:endParaRPr lang="en-US" dirty="0"/>
          </a:p>
          <a:p>
            <a:pPr lvl="1"/>
            <a:r>
              <a:rPr lang="en-US" dirty="0" smtClean="0"/>
              <a:t>Remedial efforts failed</a:t>
            </a:r>
          </a:p>
          <a:p>
            <a:pPr lvl="1"/>
            <a:r>
              <a:rPr lang="en-US" dirty="0" smtClean="0"/>
              <a:t>Weak negotiation position for NDPA</a:t>
            </a:r>
          </a:p>
          <a:p>
            <a:pPr lvl="1"/>
            <a:endParaRPr lang="en-US" dirty="0"/>
          </a:p>
        </p:txBody>
      </p:sp>
    </p:spTree>
    <p:extLst>
      <p:ext uri="{BB962C8B-B14F-4D97-AF65-F5344CB8AC3E}">
        <p14:creationId xmlns:p14="http://schemas.microsoft.com/office/powerpoint/2010/main" val="2630164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47474" y="1430757"/>
            <a:ext cx="3445399" cy="1015663"/>
          </a:xfrm>
          <a:prstGeom prst="rect">
            <a:avLst/>
          </a:prstGeom>
          <a:noFill/>
        </p:spPr>
        <p:txBody>
          <a:bodyPr wrap="none" rtlCol="0">
            <a:spAutoFit/>
          </a:bodyPr>
          <a:lstStyle/>
          <a:p>
            <a:r>
              <a:rPr lang="en-US" sz="6000" dirty="0" smtClean="0"/>
              <a:t>Thank You</a:t>
            </a:r>
            <a:endParaRPr lang="en-US" sz="6000" dirty="0"/>
          </a:p>
        </p:txBody>
      </p:sp>
    </p:spTree>
    <p:extLst>
      <p:ext uri="{BB962C8B-B14F-4D97-AF65-F5344CB8AC3E}">
        <p14:creationId xmlns:p14="http://schemas.microsoft.com/office/powerpoint/2010/main" val="1639043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3256"/>
            <a:ext cx="8229600" cy="1143000"/>
          </a:xfrm>
        </p:spPr>
        <p:txBody>
          <a:bodyPr/>
          <a:lstStyle/>
          <a:p>
            <a:r>
              <a:rPr lang="en-US" dirty="0" smtClean="0"/>
              <a:t>Legitimacy Debate</a:t>
            </a:r>
            <a:endParaRPr lang="en-US" dirty="0"/>
          </a:p>
        </p:txBody>
      </p:sp>
      <p:sp>
        <p:nvSpPr>
          <p:cNvPr id="3" name="Content Placeholder 2"/>
          <p:cNvSpPr>
            <a:spLocks noGrp="1"/>
          </p:cNvSpPr>
          <p:nvPr>
            <p:ph idx="1"/>
          </p:nvPr>
        </p:nvSpPr>
        <p:spPr>
          <a:xfrm>
            <a:off x="0" y="788738"/>
            <a:ext cx="9144000" cy="6069262"/>
          </a:xfrm>
        </p:spPr>
        <p:txBody>
          <a:bodyPr>
            <a:normAutofit/>
          </a:bodyPr>
          <a:lstStyle/>
          <a:p>
            <a:r>
              <a:rPr lang="en-US" dirty="0" err="1"/>
              <a:t>Rakoff</a:t>
            </a:r>
            <a:r>
              <a:rPr lang="en-US" dirty="0"/>
              <a:t>:  NDPAs and the DOJ’s focus on corporate prosecutions are morally and technically </a:t>
            </a:r>
            <a:r>
              <a:rPr lang="en-US" dirty="0" smtClean="0"/>
              <a:t>suspect</a:t>
            </a:r>
          </a:p>
          <a:p>
            <a:r>
              <a:rPr lang="en-US" dirty="0" smtClean="0"/>
              <a:t>NDPAs </a:t>
            </a:r>
            <a:r>
              <a:rPr lang="en-US" dirty="0"/>
              <a:t>overly </a:t>
            </a:r>
            <a:r>
              <a:rPr lang="en-US" dirty="0" smtClean="0"/>
              <a:t>burdensome</a:t>
            </a:r>
          </a:p>
          <a:p>
            <a:r>
              <a:rPr lang="en-US" dirty="0" smtClean="0"/>
              <a:t>Arlen and </a:t>
            </a:r>
            <a:r>
              <a:rPr lang="en-US" dirty="0" err="1" smtClean="0"/>
              <a:t>Kahan</a:t>
            </a:r>
            <a:r>
              <a:rPr lang="en-US" dirty="0" smtClean="0"/>
              <a:t>: DOJ lacks mandate and  governance expertise</a:t>
            </a:r>
            <a:endParaRPr lang="en-US" dirty="0"/>
          </a:p>
          <a:p>
            <a:r>
              <a:rPr lang="en-US" dirty="0" smtClean="0"/>
              <a:t>Baer / </a:t>
            </a:r>
            <a:r>
              <a:rPr lang="en-US" dirty="0" err="1" smtClean="0"/>
              <a:t>Krawiec</a:t>
            </a:r>
            <a:r>
              <a:rPr lang="en-US" dirty="0" smtClean="0"/>
              <a:t>: Corps adopt </a:t>
            </a:r>
            <a:r>
              <a:rPr lang="en-US" dirty="0"/>
              <a:t>unproven compliance programs </a:t>
            </a:r>
            <a:r>
              <a:rPr lang="en-US" dirty="0" smtClean="0"/>
              <a:t>- inefficiencies </a:t>
            </a:r>
          </a:p>
          <a:p>
            <a:r>
              <a:rPr lang="en-GB" dirty="0" smtClean="0"/>
              <a:t>Epstein / Garret / Paulsen: </a:t>
            </a:r>
            <a:r>
              <a:rPr lang="en-US" dirty="0"/>
              <a:t>unequal bargaining </a:t>
            </a:r>
            <a:r>
              <a:rPr lang="en-US" dirty="0" smtClean="0"/>
              <a:t>power - </a:t>
            </a:r>
            <a:r>
              <a:rPr lang="en-GB" dirty="0"/>
              <a:t>p</a:t>
            </a:r>
            <a:r>
              <a:rPr lang="en-GB" dirty="0" smtClean="0"/>
              <a:t>rosecutorial abuse –coercion </a:t>
            </a:r>
          </a:p>
          <a:p>
            <a:r>
              <a:rPr lang="en-GB" dirty="0" smtClean="0"/>
              <a:t>Effect </a:t>
            </a:r>
            <a:r>
              <a:rPr lang="en-GB" dirty="0"/>
              <a:t>of NDPAs on competitiveness of US capital markets </a:t>
            </a:r>
            <a:endParaRPr lang="en-US" dirty="0"/>
          </a:p>
          <a:p>
            <a:pPr marL="0" indent="0">
              <a:buNone/>
            </a:pPr>
            <a:endParaRPr lang="en-US" dirty="0"/>
          </a:p>
          <a:p>
            <a:endParaRPr lang="en-GB" dirty="0"/>
          </a:p>
        </p:txBody>
      </p:sp>
    </p:spTree>
    <p:extLst>
      <p:ext uri="{BB962C8B-B14F-4D97-AF65-F5344CB8AC3E}">
        <p14:creationId xmlns:p14="http://schemas.microsoft.com/office/powerpoint/2010/main" val="1301592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9"/>
            <a:ext cx="8229600" cy="1143000"/>
          </a:xfrm>
        </p:spPr>
        <p:txBody>
          <a:bodyPr>
            <a:normAutofit/>
          </a:bodyPr>
          <a:lstStyle/>
          <a:p>
            <a:r>
              <a:rPr lang="en-US" dirty="0" smtClean="0"/>
              <a:t>Changing </a:t>
            </a:r>
            <a:r>
              <a:rPr lang="en-US" dirty="0" smtClean="0"/>
              <a:t>Corporate America</a:t>
            </a:r>
            <a:endParaRPr lang="en-US" dirty="0"/>
          </a:p>
        </p:txBody>
      </p:sp>
      <p:sp>
        <p:nvSpPr>
          <p:cNvPr id="3" name="Content Placeholder 2"/>
          <p:cNvSpPr>
            <a:spLocks noGrp="1"/>
          </p:cNvSpPr>
          <p:nvPr>
            <p:ph idx="1"/>
          </p:nvPr>
        </p:nvSpPr>
        <p:spPr>
          <a:xfrm>
            <a:off x="0" y="1136902"/>
            <a:ext cx="9144000" cy="5721098"/>
          </a:xfrm>
        </p:spPr>
        <p:txBody>
          <a:bodyPr>
            <a:normAutofit fontScale="85000" lnSpcReduction="20000"/>
          </a:bodyPr>
          <a:lstStyle/>
          <a:p>
            <a:r>
              <a:rPr lang="en-US" dirty="0" smtClean="0"/>
              <a:t>Coffee (</a:t>
            </a:r>
            <a:r>
              <a:rPr lang="en-US" dirty="0" smtClean="0"/>
              <a:t>2005): By 2005 DPAs </a:t>
            </a:r>
            <a:r>
              <a:rPr lang="en-US" dirty="0"/>
              <a:t>“intruded deeply into corporate governance”</a:t>
            </a:r>
            <a:r>
              <a:rPr lang="en-US" dirty="0"/>
              <a:t> </a:t>
            </a:r>
            <a:endParaRPr lang="en-US" dirty="0" smtClean="0"/>
          </a:p>
          <a:p>
            <a:r>
              <a:rPr lang="en-US" dirty="0" smtClean="0"/>
              <a:t>Companies </a:t>
            </a:r>
            <a:r>
              <a:rPr lang="en-US" dirty="0" smtClean="0"/>
              <a:t>subject to NDPAs </a:t>
            </a:r>
            <a:r>
              <a:rPr lang="en-US" dirty="0"/>
              <a:t>are among the largest domestically and </a:t>
            </a:r>
            <a:r>
              <a:rPr lang="en-US" dirty="0" smtClean="0"/>
              <a:t>worldwide</a:t>
            </a:r>
            <a:endParaRPr lang="en-US" dirty="0"/>
          </a:p>
          <a:p>
            <a:r>
              <a:rPr lang="en-US" dirty="0" smtClean="0"/>
              <a:t>Financial Institutions subject to NDPAs:</a:t>
            </a:r>
          </a:p>
          <a:p>
            <a:pPr lvl="1"/>
            <a:r>
              <a:rPr lang="en-US" dirty="0" smtClean="0"/>
              <a:t>JPMorgan </a:t>
            </a:r>
            <a:r>
              <a:rPr lang="en-US" dirty="0"/>
              <a:t>Chase, </a:t>
            </a:r>
            <a:r>
              <a:rPr lang="en-US" dirty="0" smtClean="0"/>
              <a:t>Deutsche Bank,</a:t>
            </a:r>
            <a:r>
              <a:rPr lang="en-US" dirty="0" smtClean="0"/>
              <a:t> </a:t>
            </a:r>
            <a:r>
              <a:rPr lang="en-US" dirty="0"/>
              <a:t>ABN </a:t>
            </a:r>
            <a:r>
              <a:rPr lang="en-US" dirty="0" err="1"/>
              <a:t>Amro</a:t>
            </a:r>
            <a:r>
              <a:rPr lang="en-US" dirty="0"/>
              <a:t> Bank, Barclays Bank, Credit Suisse</a:t>
            </a:r>
            <a:r>
              <a:rPr lang="en-US" dirty="0" smtClean="0"/>
              <a:t>, </a:t>
            </a:r>
            <a:r>
              <a:rPr lang="en-US" dirty="0"/>
              <a:t>Fannie Mae, Freddie Mac, General Reinsurance, </a:t>
            </a:r>
            <a:r>
              <a:rPr lang="en-US" dirty="0" smtClean="0"/>
              <a:t>Lloyds </a:t>
            </a:r>
            <a:r>
              <a:rPr lang="en-US" dirty="0"/>
              <a:t>TSB, Metropolitan Life Insurance, UBS, and Wells </a:t>
            </a:r>
            <a:r>
              <a:rPr lang="en-US" dirty="0" smtClean="0"/>
              <a:t>Fargo</a:t>
            </a:r>
          </a:p>
          <a:p>
            <a:pPr lvl="1"/>
            <a:r>
              <a:rPr lang="en-US" dirty="0"/>
              <a:t>C</a:t>
            </a:r>
            <a:r>
              <a:rPr lang="en-US" dirty="0" smtClean="0"/>
              <a:t>ollective </a:t>
            </a:r>
            <a:r>
              <a:rPr lang="en-US" dirty="0"/>
              <a:t>market capitalization exceeding $690 </a:t>
            </a:r>
            <a:r>
              <a:rPr lang="en-US" dirty="0" smtClean="0"/>
              <a:t>billion - </a:t>
            </a:r>
            <a:r>
              <a:rPr lang="en-US" dirty="0"/>
              <a:t>over $20 </a:t>
            </a:r>
            <a:r>
              <a:rPr lang="en-US" dirty="0" smtClean="0"/>
              <a:t>trillion AUM</a:t>
            </a:r>
          </a:p>
          <a:p>
            <a:r>
              <a:rPr lang="en-US" dirty="0" smtClean="0"/>
              <a:t>Transformative for Corporate Culture globally - Overall </a:t>
            </a:r>
            <a:r>
              <a:rPr lang="en-US" dirty="0" smtClean="0"/>
              <a:t>improvements in </a:t>
            </a:r>
            <a:r>
              <a:rPr lang="en-US" dirty="0"/>
              <a:t>accountability for corporate wrongdoing </a:t>
            </a:r>
            <a:r>
              <a:rPr lang="en-US" dirty="0" smtClean="0"/>
              <a:t>– </a:t>
            </a:r>
            <a:r>
              <a:rPr lang="en-US" dirty="0"/>
              <a:t>sea change in corporate compliance </a:t>
            </a:r>
            <a:r>
              <a:rPr lang="en-US" dirty="0" smtClean="0"/>
              <a:t>efforts</a:t>
            </a:r>
            <a:r>
              <a:rPr lang="en-US" dirty="0"/>
              <a:t> </a:t>
            </a:r>
            <a:endParaRPr lang="en-US" dirty="0" smtClean="0"/>
          </a:p>
          <a:p>
            <a:r>
              <a:rPr lang="en-US" dirty="0" smtClean="0"/>
              <a:t>Escaping indictment </a:t>
            </a:r>
            <a:r>
              <a:rPr lang="en-US" dirty="0"/>
              <a:t>does not mean an escape from </a:t>
            </a:r>
            <a:r>
              <a:rPr lang="en-US" dirty="0" smtClean="0"/>
              <a:t>accountability </a:t>
            </a:r>
            <a:endParaRPr lang="en-US" dirty="0"/>
          </a:p>
        </p:txBody>
      </p:sp>
    </p:spTree>
    <p:extLst>
      <p:ext uri="{BB962C8B-B14F-4D97-AF65-F5344CB8AC3E}">
        <p14:creationId xmlns:p14="http://schemas.microsoft.com/office/powerpoint/2010/main" val="346572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5935"/>
            <a:ext cx="8229600" cy="1143000"/>
          </a:xfrm>
        </p:spPr>
        <p:txBody>
          <a:bodyPr>
            <a:noAutofit/>
          </a:bodyPr>
          <a:lstStyle/>
          <a:p>
            <a:r>
              <a:rPr lang="en-US" sz="3600" dirty="0" smtClean="0"/>
              <a:t>Changing Corporate </a:t>
            </a:r>
            <a:r>
              <a:rPr lang="en-US" sz="3600" dirty="0" smtClean="0"/>
              <a:t>Practice: </a:t>
            </a:r>
            <a:r>
              <a:rPr lang="en-US" sz="3600" dirty="0"/>
              <a:t/>
            </a:r>
            <a:br>
              <a:rPr lang="en-US" sz="3600" dirty="0"/>
            </a:br>
            <a:r>
              <a:rPr lang="en-US" sz="3600" dirty="0" smtClean="0"/>
              <a:t>KPMG DPA</a:t>
            </a:r>
            <a:endParaRPr lang="en-US" sz="3600" dirty="0"/>
          </a:p>
        </p:txBody>
      </p:sp>
      <p:sp>
        <p:nvSpPr>
          <p:cNvPr id="3" name="Content Placeholder 2"/>
          <p:cNvSpPr>
            <a:spLocks noGrp="1"/>
          </p:cNvSpPr>
          <p:nvPr>
            <p:ph idx="1"/>
          </p:nvPr>
        </p:nvSpPr>
        <p:spPr>
          <a:xfrm>
            <a:off x="0" y="748632"/>
            <a:ext cx="9144000" cy="6109368"/>
          </a:xfrm>
        </p:spPr>
        <p:txBody>
          <a:bodyPr>
            <a:normAutofit fontScale="62500" lnSpcReduction="20000"/>
          </a:bodyPr>
          <a:lstStyle/>
          <a:p>
            <a:r>
              <a:rPr lang="en-US" dirty="0" smtClean="0"/>
              <a:t>August 2005</a:t>
            </a:r>
            <a:endParaRPr lang="en-US" dirty="0"/>
          </a:p>
          <a:p>
            <a:r>
              <a:rPr lang="en-US" dirty="0" smtClean="0"/>
              <a:t>Wrongdoing:  </a:t>
            </a:r>
            <a:r>
              <a:rPr lang="en-US" dirty="0"/>
              <a:t>"participated in a scheme to defraud the IRS by devising, marketing, and implementing fraudulent tax shelters . . . </a:t>
            </a:r>
            <a:r>
              <a:rPr lang="en-US" dirty="0" smtClean="0"/>
              <a:t>.” KPMG </a:t>
            </a:r>
            <a:r>
              <a:rPr lang="en-US" dirty="0"/>
              <a:t>tax partners engaged in conduct that was unlawful and fraudulent, including preparing fraudulent tax returns, drafting fraudulent factual tax recitations, issuing false and fraudulent opinions, actively taking steps to conceal true facts from the IRS, and impeding the IRS by failing to produce relevant </a:t>
            </a:r>
            <a:r>
              <a:rPr lang="en-US" dirty="0" smtClean="0"/>
              <a:t>documents.</a:t>
            </a:r>
          </a:p>
          <a:p>
            <a:r>
              <a:rPr lang="en-US" dirty="0" smtClean="0"/>
              <a:t>Terms:</a:t>
            </a:r>
            <a:endParaRPr lang="en-US" dirty="0"/>
          </a:p>
          <a:p>
            <a:pPr lvl="1"/>
            <a:r>
              <a:rPr lang="en-US" dirty="0" smtClean="0"/>
              <a:t>Payments </a:t>
            </a:r>
            <a:r>
              <a:rPr lang="en-US" dirty="0"/>
              <a:t>of $ 456 million</a:t>
            </a:r>
            <a:r>
              <a:rPr lang="en-US" dirty="0" smtClean="0"/>
              <a:t>: </a:t>
            </a:r>
            <a:r>
              <a:rPr lang="en-US" dirty="0"/>
              <a:t>disgorgement of $ 128 million in fees, restitution to the IRS of $ 228 million, and an IRS penalty of $ 100 million. </a:t>
            </a:r>
            <a:endParaRPr lang="en-US" dirty="0" smtClean="0"/>
          </a:p>
          <a:p>
            <a:pPr lvl="1"/>
            <a:r>
              <a:rPr lang="en-US" dirty="0" smtClean="0"/>
              <a:t>Cooperation </a:t>
            </a:r>
            <a:r>
              <a:rPr lang="en-US" dirty="0"/>
              <a:t>and Waiver of </a:t>
            </a:r>
            <a:r>
              <a:rPr lang="en-US" dirty="0" smtClean="0"/>
              <a:t>Privilege: attorney</a:t>
            </a:r>
            <a:r>
              <a:rPr lang="en-US" dirty="0"/>
              <a:t>-client and the work </a:t>
            </a:r>
            <a:r>
              <a:rPr lang="en-US" dirty="0" smtClean="0"/>
              <a:t>product</a:t>
            </a:r>
            <a:endParaRPr lang="en-US" dirty="0"/>
          </a:p>
          <a:p>
            <a:pPr lvl="1"/>
            <a:r>
              <a:rPr lang="en-US" dirty="0" smtClean="0"/>
              <a:t>Permanent </a:t>
            </a:r>
            <a:r>
              <a:rPr lang="en-US" dirty="0"/>
              <a:t>Restrictions of and Elevated Standards for KPMG's Tax Practice </a:t>
            </a:r>
            <a:r>
              <a:rPr lang="en-US" dirty="0" smtClean="0"/>
              <a:t>Cooperation.</a:t>
            </a:r>
          </a:p>
          <a:p>
            <a:pPr lvl="1"/>
            <a:r>
              <a:rPr lang="en-US" dirty="0" smtClean="0"/>
              <a:t>New </a:t>
            </a:r>
            <a:r>
              <a:rPr lang="en-US" dirty="0"/>
              <a:t>Compliance Program: </a:t>
            </a:r>
            <a:r>
              <a:rPr lang="en-US" dirty="0" smtClean="0"/>
              <a:t>“permanent </a:t>
            </a:r>
            <a:r>
              <a:rPr lang="en-US" dirty="0"/>
              <a:t>compliance office and a permanent educational and training </a:t>
            </a:r>
            <a:r>
              <a:rPr lang="en-US" dirty="0" smtClean="0"/>
              <a:t>program” </a:t>
            </a:r>
            <a:endParaRPr lang="en-US" dirty="0"/>
          </a:p>
          <a:p>
            <a:pPr lvl="1"/>
            <a:r>
              <a:rPr lang="en-US" dirty="0" smtClean="0"/>
              <a:t>Independent </a:t>
            </a:r>
            <a:r>
              <a:rPr lang="en-US" dirty="0"/>
              <a:t>Monitor: "KPMG agrees to oversight and monitoring by a government appointed monitor</a:t>
            </a:r>
            <a:r>
              <a:rPr lang="en-US" dirty="0" smtClean="0"/>
              <a:t>.”</a:t>
            </a:r>
            <a:endParaRPr lang="en-US" dirty="0"/>
          </a:p>
          <a:p>
            <a:pPr lvl="1"/>
            <a:r>
              <a:rPr lang="en-US" dirty="0" smtClean="0"/>
              <a:t>KPMG contradiction of </a:t>
            </a:r>
            <a:r>
              <a:rPr lang="en-US" dirty="0" smtClean="0"/>
              <a:t>Statement </a:t>
            </a:r>
            <a:r>
              <a:rPr lang="en-US" dirty="0"/>
              <a:t>of </a:t>
            </a:r>
            <a:r>
              <a:rPr lang="en-US" dirty="0" smtClean="0"/>
              <a:t>Facts is breach of NDPA</a:t>
            </a:r>
            <a:endParaRPr lang="en-US" dirty="0"/>
          </a:p>
          <a:p>
            <a:r>
              <a:rPr lang="en-US" dirty="0" smtClean="0"/>
              <a:t>More </a:t>
            </a:r>
            <a:r>
              <a:rPr lang="en-US" dirty="0"/>
              <a:t>than a dozen former KPMG partners have been </a:t>
            </a:r>
            <a:r>
              <a:rPr lang="en-US" dirty="0" smtClean="0"/>
              <a:t>indicted. Several </a:t>
            </a:r>
            <a:r>
              <a:rPr lang="en-US" dirty="0"/>
              <a:t>filed motions to dismiss the indictments against them, or, alternatively, to void portions of the KPMG </a:t>
            </a:r>
            <a:r>
              <a:rPr lang="en-US" dirty="0" smtClean="0"/>
              <a:t>DPA </a:t>
            </a:r>
            <a:endParaRPr lang="en-US" dirty="0"/>
          </a:p>
        </p:txBody>
      </p:sp>
    </p:spTree>
    <p:extLst>
      <p:ext uri="{BB962C8B-B14F-4D97-AF65-F5344CB8AC3E}">
        <p14:creationId xmlns:p14="http://schemas.microsoft.com/office/powerpoint/2010/main" val="2433322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13514</TotalTime>
  <Words>6036</Words>
  <Application>Microsoft Macintosh PowerPoint</Application>
  <PresentationFormat>On-screen Show (4:3)</PresentationFormat>
  <Paragraphs>352</Paragraphs>
  <Slides>65</Slides>
  <Notes>8</Notes>
  <HiddenSlides>0</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Office Theme</vt:lpstr>
      <vt:lpstr>Corporate Governance Implications of Non-and Deferred Prosecution Agreements  - Evidence from 1993-2013</vt:lpstr>
      <vt:lpstr>Outline</vt:lpstr>
      <vt:lpstr>NDPA Background</vt:lpstr>
      <vt:lpstr>NDPA Proliferation</vt:lpstr>
      <vt:lpstr>NDPA Proliferation – Factors </vt:lpstr>
      <vt:lpstr>Legitimacy Debate</vt:lpstr>
      <vt:lpstr>Legitimacy Debate</vt:lpstr>
      <vt:lpstr>Changing Corporate America</vt:lpstr>
      <vt:lpstr>Changing Corporate Practice:  KPMG DPA</vt:lpstr>
      <vt:lpstr>Changing Corporate Practice:  MetLife Insurance NPA</vt:lpstr>
      <vt:lpstr>Changing Corporate Practices:  Johnson &amp; Johnson DPA </vt:lpstr>
      <vt:lpstr>Empirical Evidence </vt:lpstr>
      <vt:lpstr>Changing Corporate Practice Empirical Evidence 1993-2013</vt:lpstr>
      <vt:lpstr>PowerPoint Presentation</vt:lpstr>
      <vt:lpstr>Accepts Responsibility</vt:lpstr>
      <vt:lpstr>Preemptive Remedial Measures  </vt:lpstr>
      <vt:lpstr>Preemptive Remedial Measures (cont.)</vt:lpstr>
      <vt:lpstr>Preemptive Remedial Measures (cont.)</vt:lpstr>
      <vt:lpstr>PowerPoint Presentation</vt:lpstr>
      <vt:lpstr>PowerPoint Presentation</vt:lpstr>
      <vt:lpstr>PowerPoint Presentation</vt:lpstr>
      <vt:lpstr>PowerPoint Presentation</vt:lpstr>
      <vt:lpstr>Business Changes </vt:lpstr>
      <vt:lpstr>Business Changes</vt:lpstr>
      <vt:lpstr>PowerPoint Presentation</vt:lpstr>
      <vt:lpstr>Board Changes</vt:lpstr>
      <vt:lpstr>PowerPoint Presentation</vt:lpstr>
      <vt:lpstr>PowerPoint Presentation</vt:lpstr>
      <vt:lpstr>PowerPoint Presentation</vt:lpstr>
      <vt:lpstr>PowerPoint Presentation</vt:lpstr>
      <vt:lpstr>Monitoring</vt:lpstr>
      <vt:lpstr>PowerPoint Presentation</vt:lpstr>
      <vt:lpstr>Cooperation</vt:lpstr>
      <vt:lpstr>Cooperation</vt:lpstr>
      <vt:lpstr>Cooperation</vt:lpstr>
      <vt:lpstr>Cooperation</vt:lpstr>
      <vt:lpstr>PowerPoint Presentation</vt:lpstr>
      <vt:lpstr>PowerPoint Presentation</vt:lpstr>
      <vt:lpstr>PowerPoint Presentation</vt:lpstr>
      <vt:lpstr>Compliance Program</vt:lpstr>
      <vt:lpstr>Compliance Program</vt:lpstr>
      <vt:lpstr>Compliance Program</vt:lpstr>
      <vt:lpstr>PowerPoint Presentation</vt:lpstr>
      <vt:lpstr>PowerPoint Presentation</vt:lpstr>
      <vt:lpstr>Waiver of Rights</vt:lpstr>
      <vt:lpstr>Waiver of Rights</vt:lpstr>
      <vt:lpstr>Waiver of Rights</vt:lpstr>
      <vt:lpstr>PowerPoint Presentation</vt:lpstr>
      <vt:lpstr>PowerPoint Presentation</vt:lpstr>
      <vt:lpstr>PowerPoint Presentation</vt:lpstr>
      <vt:lpstr>PowerPoint Presentation</vt:lpstr>
      <vt:lpstr>NDPA Effect on Financial Industry</vt:lpstr>
      <vt:lpstr>NDPA Effect on Financial Industry</vt:lpstr>
      <vt:lpstr>NDPA Effect on Financial Industry</vt:lpstr>
      <vt:lpstr>NDPA Effect on Financial Industry</vt:lpstr>
      <vt:lpstr>NDPA Effect on Financial Industry</vt:lpstr>
      <vt:lpstr>NDPA Effect on Competition and Collaboration in International Financial Markets</vt:lpstr>
      <vt:lpstr>PowerPoint Presentation</vt:lpstr>
      <vt:lpstr>PowerPoint Presentation</vt:lpstr>
      <vt:lpstr>PowerPoint Presentation</vt:lpstr>
      <vt:lpstr>PowerPoint Presentation</vt:lpstr>
      <vt:lpstr>PowerPoint Presentation</vt:lpstr>
      <vt:lpstr>NDPA Effect on Competition and Collaboration in International Financial Markets</vt:lpstr>
      <vt:lpstr>NDPA Effect on Competition and Collaboration in International Financial Markets</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Kaal, Wulf A.</dc:creator>
  <cp:lastModifiedBy>Kaal, Wulf A.</cp:lastModifiedBy>
  <cp:revision>331</cp:revision>
  <dcterms:created xsi:type="dcterms:W3CDTF">2014-05-06T22:23:07Z</dcterms:created>
  <dcterms:modified xsi:type="dcterms:W3CDTF">2014-06-08T23:26:39Z</dcterms:modified>
</cp:coreProperties>
</file>